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2" r:id="rId3"/>
    <p:sldId id="269" r:id="rId4"/>
    <p:sldId id="264" r:id="rId5"/>
    <p:sldId id="257" r:id="rId6"/>
    <p:sldId id="270" r:id="rId7"/>
    <p:sldId id="260" r:id="rId8"/>
    <p:sldId id="294" r:id="rId9"/>
    <p:sldId id="273" r:id="rId10"/>
    <p:sldId id="297" r:id="rId11"/>
    <p:sldId id="298" r:id="rId12"/>
    <p:sldId id="266" r:id="rId13"/>
    <p:sldId id="263" r:id="rId14"/>
    <p:sldId id="300" r:id="rId15"/>
    <p:sldId id="302" r:id="rId16"/>
    <p:sldId id="301" r:id="rId17"/>
    <p:sldId id="306" r:id="rId18"/>
    <p:sldId id="275" r:id="rId19"/>
    <p:sldId id="304" r:id="rId20"/>
  </p:sldIdLst>
  <p:sldSz cx="9144000" cy="5143500" type="screen16x9"/>
  <p:notesSz cx="6858000" cy="9144000"/>
  <p:embeddedFontLst>
    <p:embeddedFont>
      <p:font typeface="Assistant ExtraLight" pitchFamily="2" charset="-79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Fira Sans Extra Condensed Medium" panose="020B0604020202020204" charset="0"/>
      <p:regular r:id="rId29"/>
      <p:bold r:id="rId30"/>
      <p:italic r:id="rId31"/>
      <p:boldItalic r:id="rId32"/>
    </p:embeddedFont>
    <p:embeddedFont>
      <p:font typeface="Nunito Sans" pitchFamily="2" charset="-52"/>
      <p:regular r:id="rId33"/>
      <p:bold r:id="rId34"/>
      <p:italic r:id="rId35"/>
      <p:boldItalic r:id="rId36"/>
    </p:embeddedFont>
    <p:embeddedFont>
      <p:font typeface="Nunito Sans ExtraBold" pitchFamily="2" charset="-52"/>
      <p:bold r:id="rId37"/>
      <p:boldItalic r:id="rId38"/>
    </p:embeddedFont>
    <p:embeddedFont>
      <p:font typeface="Pontano Sans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3339"/>
    <a:srgbClr val="CBE8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Темный стиль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Средний стиль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>
        <p:guide pos="5760"/>
        <p:guide pos="4215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73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7118FDEE-C098-4FE8-93A4-E802ECF206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CD334FC-AC52-43F5-AFFB-7FFD1A20B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BA120E-04B0-4E7A-A4AA-4E494DA2B093}" type="datetimeFigureOut">
              <a:rPr lang="ru-RU" smtClean="0"/>
              <a:t>02.11.2022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EE92807-68B7-48D9-9A47-7348DD09F4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2B9F05D-F406-4C0D-A963-09C0528FFAC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EAE4C-B42B-491D-BCBF-0CE2438A6F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87743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741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0684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1438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465e7bc0b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465e7bc0b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603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58d3b44f08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58d3b44f08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8d3b44f0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8d3b44f0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e4b937d3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e4b937d3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8d3b44f08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8d3b44f08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5e4b937d39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5e4b937d39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ef6e01a5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ef6e01a56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89700" y="-20175"/>
            <a:ext cx="4094650" cy="5190575"/>
          </a:xfrm>
          <a:custGeom>
            <a:avLst/>
            <a:gdLst/>
            <a:ahLst/>
            <a:cxnLst/>
            <a:rect l="l" t="t" r="r" b="b"/>
            <a:pathLst>
              <a:path w="163786" h="207623" extrusionOk="0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  <p:extLst>
    <p:ext uri="{DCECCB84-F9BA-43D5-87BE-67443E8EF086}">
      <p15:sldGuideLst xmlns:p15="http://schemas.microsoft.com/office/powerpoint/2012/main">
        <p15:guide id="1" pos="2551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5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USTOM_1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-64300" y="1073700"/>
            <a:ext cx="9251875" cy="4108375"/>
          </a:xfrm>
          <a:custGeom>
            <a:avLst/>
            <a:gdLst/>
            <a:ahLst/>
            <a:cxnLst/>
            <a:rect l="l" t="t" r="r" b="b"/>
            <a:pathLst>
              <a:path w="370075" h="164335" extrusionOk="0">
                <a:moveTo>
                  <a:pt x="2058" y="32147"/>
                </a:moveTo>
                <a:lnTo>
                  <a:pt x="186709" y="0"/>
                </a:lnTo>
                <a:lnTo>
                  <a:pt x="370075" y="32147"/>
                </a:lnTo>
                <a:lnTo>
                  <a:pt x="370075" y="164335"/>
                </a:lnTo>
                <a:lnTo>
                  <a:pt x="0" y="16433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95" name="Google Shape;95;p15"/>
          <p:cNvSpPr txBox="1">
            <a:spLocks noGrp="1"/>
          </p:cNvSpPr>
          <p:nvPr>
            <p:ph type="body" idx="1"/>
          </p:nvPr>
        </p:nvSpPr>
        <p:spPr>
          <a:xfrm>
            <a:off x="2780100" y="2134800"/>
            <a:ext cx="35838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14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6"/>
          <p:cNvGrpSpPr/>
          <p:nvPr/>
        </p:nvGrpSpPr>
        <p:grpSpPr>
          <a:xfrm>
            <a:off x="-6586" y="-192875"/>
            <a:ext cx="9174175" cy="1384272"/>
            <a:chOff x="0" y="-40481"/>
            <a:chExt cx="9144000" cy="1384272"/>
          </a:xfrm>
        </p:grpSpPr>
        <p:sp>
          <p:nvSpPr>
            <p:cNvPr id="99" name="Google Shape;99;p16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6"/>
          <p:cNvSpPr txBox="1">
            <a:spLocks noGrp="1"/>
          </p:cNvSpPr>
          <p:nvPr>
            <p:ph type="body" idx="1"/>
          </p:nvPr>
        </p:nvSpPr>
        <p:spPr>
          <a:xfrm>
            <a:off x="720000" y="11837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1pPr>
            <a:lvl2pPr marL="914400" lvl="1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2pPr>
            <a:lvl3pPr marL="1371600" lvl="2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3pPr>
            <a:lvl4pPr marL="1828800" lvl="3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4pPr>
            <a:lvl5pPr marL="2286000" lvl="4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5pPr>
            <a:lvl6pPr marL="2743200" lvl="5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6pPr>
            <a:lvl7pPr marL="3200400" lvl="6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7pPr>
            <a:lvl8pPr marL="3657600" lvl="7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8pPr>
            <a:lvl9pPr marL="4114800" lvl="8" indent="-28575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054" y="843534"/>
            <a:ext cx="8277606" cy="237972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054" y="3545586"/>
            <a:ext cx="8277606" cy="1110996"/>
          </a:xfrm>
        </p:spPr>
        <p:txBody>
          <a:bodyPr>
            <a:normAutofit/>
          </a:bodyPr>
          <a:lstStyle>
            <a:lvl1pPr marL="0" indent="0" algn="l">
              <a:buNone/>
              <a:defRPr sz="21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2054" y="4767263"/>
            <a:ext cx="2057400" cy="273844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2260" y="4767263"/>
            <a:ext cx="2057400" cy="273844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643158" y="260093"/>
            <a:ext cx="109728" cy="528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433989" y="3375901"/>
            <a:ext cx="8276022" cy="1371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11019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999400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5611575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6906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3123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6980125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6586" y="-40475"/>
            <a:ext cx="9180576" cy="1384272"/>
            <a:chOff x="0" y="-40481"/>
            <a:chExt cx="9144000" cy="1384272"/>
          </a:xfrm>
        </p:grpSpPr>
        <p:sp>
          <p:nvSpPr>
            <p:cNvPr id="19" name="Google Shape;19;p3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2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6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7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8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9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14" hasCustomPrompt="1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5" hasCustomPrompt="1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16" hasCustomPrompt="1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17" hasCustomPrompt="1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18" hasCustomPrompt="1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4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ctrTitle" idx="2"/>
          </p:nvPr>
        </p:nvSpPr>
        <p:spPr>
          <a:xfrm flipH="1">
            <a:off x="1663075" y="2606298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ubTitle" idx="1"/>
          </p:nvPr>
        </p:nvSpPr>
        <p:spPr>
          <a:xfrm flipH="1">
            <a:off x="1432475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ctrTitle" idx="3"/>
          </p:nvPr>
        </p:nvSpPr>
        <p:spPr>
          <a:xfrm flipH="1">
            <a:off x="4851150" y="2606423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4"/>
          </p:nvPr>
        </p:nvSpPr>
        <p:spPr>
          <a:xfrm flipH="1">
            <a:off x="4620550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ctrTitle" idx="5"/>
          </p:nvPr>
        </p:nvSpPr>
        <p:spPr>
          <a:xfrm flipH="1">
            <a:off x="325712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6"/>
          </p:nvPr>
        </p:nvSpPr>
        <p:spPr>
          <a:xfrm flipH="1">
            <a:off x="302651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ctrTitle" idx="7"/>
          </p:nvPr>
        </p:nvSpPr>
        <p:spPr>
          <a:xfrm flipH="1">
            <a:off x="644517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ubTitle" idx="8"/>
          </p:nvPr>
        </p:nvSpPr>
        <p:spPr>
          <a:xfrm flipH="1">
            <a:off x="621456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  <p:extLst>
    <p:ext uri="{DCECCB84-F9BA-43D5-87BE-67443E8EF086}">
      <p15:sldGuideLst xmlns:p15="http://schemas.microsoft.com/office/powerpoint/2012/main">
        <p15:guide id="1" orient="horz" pos="1985">
          <p15:clr>
            <a:srgbClr val="FA7B17"/>
          </p15:clr>
        </p15:guide>
        <p15:guide id="2" orient="horz" pos="146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 flipH="1">
            <a:off x="4308501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/>
          <p:nvPr/>
        </p:nvSpPr>
        <p:spPr>
          <a:xfrm flipH="1">
            <a:off x="7518426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title" idx="2" hasCustomPrompt="1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15_1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8"/>
          <p:cNvGrpSpPr/>
          <p:nvPr/>
        </p:nvGrpSpPr>
        <p:grpSpPr>
          <a:xfrm>
            <a:off x="0" y="-9525"/>
            <a:ext cx="3105188" cy="5210133"/>
            <a:chOff x="0" y="-9525"/>
            <a:chExt cx="3105188" cy="5210133"/>
          </a:xfrm>
        </p:grpSpPr>
        <p:sp>
          <p:nvSpPr>
            <p:cNvPr id="63" name="Google Shape;63;p8"/>
            <p:cNvSpPr/>
            <p:nvPr/>
          </p:nvSpPr>
          <p:spPr>
            <a:xfrm>
              <a:off x="266700" y="-9525"/>
              <a:ext cx="2838488" cy="5210133"/>
            </a:xfrm>
            <a:custGeom>
              <a:avLst/>
              <a:gdLst/>
              <a:ahLst/>
              <a:cxnLst/>
              <a:rect l="l" t="t" r="r" b="b"/>
              <a:pathLst>
                <a:path w="110490" h="204359" extrusionOk="0">
                  <a:moveTo>
                    <a:pt x="1524" y="0"/>
                  </a:moveTo>
                  <a:lnTo>
                    <a:pt x="110490" y="0"/>
                  </a:lnTo>
                  <a:lnTo>
                    <a:pt x="55732" y="204359"/>
                  </a:lnTo>
                  <a:lnTo>
                    <a:pt x="0" y="2043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64" name="Google Shape;64;p8"/>
            <p:cNvSpPr/>
            <p:nvPr/>
          </p:nvSpPr>
          <p:spPr>
            <a:xfrm>
              <a:off x="0" y="-9525"/>
              <a:ext cx="558000" cy="5162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8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2"/>
          </p:nvPr>
        </p:nvSpPr>
        <p:spPr>
          <a:xfrm>
            <a:off x="5739302" y="1659506"/>
            <a:ext cx="29001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1"/>
          </p:nvPr>
        </p:nvSpPr>
        <p:spPr>
          <a:xfrm>
            <a:off x="5739302" y="2513494"/>
            <a:ext cx="25050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3">
  <p:cSld name="CUSTOM_15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ctrTitle"/>
          </p:nvPr>
        </p:nvSpPr>
        <p:spPr>
          <a:xfrm flipH="1">
            <a:off x="6795803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ctrTitle" idx="2"/>
          </p:nvPr>
        </p:nvSpPr>
        <p:spPr>
          <a:xfrm flipH="1">
            <a:off x="720000" y="1982325"/>
            <a:ext cx="26715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 flipH="1">
            <a:off x="1264200" y="2513497"/>
            <a:ext cx="2127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  <p:extLst>
    <p:ext uri="{DCECCB84-F9BA-43D5-87BE-67443E8EF086}">
      <p15:sldGuideLst xmlns:p15="http://schemas.microsoft.com/office/powerpoint/2012/main">
        <p15:guide id="1" pos="207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2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38250" y="-19125"/>
            <a:ext cx="3403525" cy="5213625"/>
          </a:xfrm>
          <a:custGeom>
            <a:avLst/>
            <a:gdLst/>
            <a:ahLst/>
            <a:cxnLst/>
            <a:rect l="l" t="t" r="r" b="b"/>
            <a:pathLst>
              <a:path w="136141" h="208545" extrusionOk="0">
                <a:moveTo>
                  <a:pt x="114980" y="0"/>
                </a:moveTo>
                <a:lnTo>
                  <a:pt x="136141" y="208545"/>
                </a:lnTo>
                <a:lnTo>
                  <a:pt x="0" y="208545"/>
                </a:lnTo>
                <a:lnTo>
                  <a:pt x="0" y="25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74" name="Google Shape;74;p10"/>
          <p:cNvSpPr/>
          <p:nvPr/>
        </p:nvSpPr>
        <p:spPr>
          <a:xfrm>
            <a:off x="5729875" y="-6374"/>
            <a:ext cx="3792300" cy="5149875"/>
          </a:xfrm>
          <a:custGeom>
            <a:avLst/>
            <a:gdLst/>
            <a:ahLst/>
            <a:cxnLst/>
            <a:rect l="l" t="t" r="r" b="b"/>
            <a:pathLst>
              <a:path w="151692" h="205995" extrusionOk="0">
                <a:moveTo>
                  <a:pt x="34162" y="510"/>
                </a:moveTo>
                <a:lnTo>
                  <a:pt x="0" y="205995"/>
                </a:lnTo>
                <a:lnTo>
                  <a:pt x="140729" y="205995"/>
                </a:lnTo>
                <a:lnTo>
                  <a:pt x="151692" y="177186"/>
                </a:lnTo>
                <a:lnTo>
                  <a:pt x="14098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75" name="Google Shape;75;p10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ctrTitle" idx="2"/>
          </p:nvPr>
        </p:nvSpPr>
        <p:spPr>
          <a:xfrm flipH="1">
            <a:off x="719975" y="2423575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 flipH="1">
            <a:off x="720000" y="2954750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ctrTitle" idx="3"/>
          </p:nvPr>
        </p:nvSpPr>
        <p:spPr>
          <a:xfrm flipH="1">
            <a:off x="3884850" y="2423575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ubTitle" idx="4"/>
          </p:nvPr>
        </p:nvSpPr>
        <p:spPr>
          <a:xfrm flipH="1">
            <a:off x="3579450" y="2954750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ctrTitle" idx="5"/>
          </p:nvPr>
        </p:nvSpPr>
        <p:spPr>
          <a:xfrm flipH="1">
            <a:off x="7043225" y="2423575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subTitle" idx="6"/>
          </p:nvPr>
        </p:nvSpPr>
        <p:spPr>
          <a:xfrm flipH="1">
            <a:off x="6432425" y="2954750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">
  <p:cSld name="CUSTOM_15_1_1_2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15_1_1_2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ctrTitle"/>
          </p:nvPr>
        </p:nvSpPr>
        <p:spPr>
          <a:xfrm>
            <a:off x="6793000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  <p:sldLayoutId id="2147483662" r:id="rId12"/>
    <p:sldLayoutId id="2147483669" r:id="rId13"/>
  </p:sldLayoutIdLst>
  <p:transition spd="med">
    <p:pull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6113450" y="2994689"/>
            <a:ext cx="2915402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1"/>
                </a:solidFill>
              </a:rPr>
              <a:t>Организация и оптимизация работы склада с помощью имитационного моделирования</a:t>
            </a:r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/>
          </p:nvPr>
        </p:nvSpPr>
        <p:spPr>
          <a:xfrm>
            <a:off x="4863801" y="1290175"/>
            <a:ext cx="4165051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lt1"/>
                </a:solidFill>
              </a:rPr>
              <a:t>КУРСОВАЯ РАБОТА​</a:t>
            </a:r>
            <a:br>
              <a:rPr lang="ru-RU" sz="1800" dirty="0">
                <a:solidFill>
                  <a:schemeClr val="lt1"/>
                </a:solidFill>
              </a:rPr>
            </a:br>
            <a:r>
              <a:rPr lang="ru-RU" sz="1800" dirty="0">
                <a:solidFill>
                  <a:schemeClr val="lt1"/>
                </a:solidFill>
              </a:rPr>
              <a:t>по дисциплине «Имитационное моделирование»​</a:t>
            </a:r>
            <a:br>
              <a:rPr lang="ru-RU" sz="1800" dirty="0">
                <a:solidFill>
                  <a:schemeClr val="lt1"/>
                </a:solidFill>
              </a:rPr>
            </a:br>
            <a:r>
              <a:rPr lang="ru-RU" sz="1800" dirty="0">
                <a:solidFill>
                  <a:schemeClr val="lt1"/>
                </a:solidFill>
              </a:rPr>
              <a:t>на тему:​</a:t>
            </a:r>
            <a:endParaRPr lang="en-US" sz="1800" dirty="0">
              <a:solidFill>
                <a:schemeClr val="lt1"/>
              </a:solidFill>
            </a:endParaRPr>
          </a:p>
        </p:txBody>
      </p:sp>
      <p:sp>
        <p:nvSpPr>
          <p:cNvPr id="118" name="Google Shape;118;p22"/>
          <p:cNvSpPr/>
          <p:nvPr/>
        </p:nvSpPr>
        <p:spPr>
          <a:xfrm flipH="1">
            <a:off x="5919500" y="-211062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16;p22">
            <a:extLst>
              <a:ext uri="{FF2B5EF4-FFF2-40B4-BE49-F238E27FC236}">
                <a16:creationId xmlns:a16="http://schemas.microsoft.com/office/drawing/2014/main" id="{3C6C1D22-492B-4762-8FF8-48F52126F374}"/>
              </a:ext>
            </a:extLst>
          </p:cNvPr>
          <p:cNvSpPr txBox="1">
            <a:spLocks/>
          </p:cNvSpPr>
          <p:nvPr/>
        </p:nvSpPr>
        <p:spPr>
          <a:xfrm>
            <a:off x="5594773" y="4061489"/>
            <a:ext cx="3434079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 sz="1200" b="0" i="0" u="none" strike="noStrike" cap="none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 b="0" i="0" u="none" strike="noStrike" cap="none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 b="0" i="0" u="none" strike="noStrike" cap="none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 b="0" i="0" u="none" strike="noStrike" cap="none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 b="0" i="0" u="none" strike="noStrike" cap="none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 b="0" i="0" u="none" strike="noStrike" cap="none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 b="0" i="0" u="none" strike="noStrike" cap="none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 b="0" i="0" u="none" strike="noStrike" cap="none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 b="0" i="0" u="none" strike="noStrike" cap="none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/>
            <a:r>
              <a:rPr lang="ru-RU" dirty="0"/>
              <a:t>Студент: Петкин Д.В.​</a:t>
            </a:r>
          </a:p>
          <a:p>
            <a:pPr marL="0" indent="0"/>
            <a:r>
              <a:rPr lang="ru-RU" dirty="0"/>
              <a:t>Группа: БПМ-1</a:t>
            </a:r>
            <a:r>
              <a:rPr lang="en-US" dirty="0"/>
              <a:t>8</a:t>
            </a:r>
            <a:r>
              <a:rPr lang="ru-RU" dirty="0"/>
              <a:t>-1​</a:t>
            </a:r>
          </a:p>
          <a:p>
            <a:pPr marL="0" indent="0"/>
            <a:r>
              <a:rPr lang="ru-RU" dirty="0"/>
              <a:t>Руководитель: профессор, Крапухина Н. В.​</a:t>
            </a:r>
            <a:endParaRPr lang="en-US" dirty="0"/>
          </a:p>
        </p:txBody>
      </p:sp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909C0D-8CE8-481E-9764-CD6A421EF6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267" y="304181"/>
            <a:ext cx="4822811" cy="1028700"/>
          </a:xfrm>
        </p:spPr>
        <p:txBody>
          <a:bodyPr anchor="ctr">
            <a:normAutofit/>
          </a:bodyPr>
          <a:lstStyle/>
          <a:p>
            <a:r>
              <a:rPr lang="ru-RU" sz="3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Структура модели</a:t>
            </a:r>
            <a:endParaRPr lang="ru-RU" sz="3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861CB74-CD4A-47D4-9038-D66CB37D9D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597" y="458387"/>
            <a:ext cx="2170037" cy="889015"/>
          </a:xfrm>
        </p:spPr>
        <p:txBody>
          <a:bodyPr anchor="ctr"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ru-RU" sz="1050" dirty="0">
                <a:latin typeface="Times New Roman" panose="02020603050405020304" pitchFamily="18" charset="0"/>
                <a:ea typeface="Calibri" panose="020F0502020204030204" pitchFamily="34" charset="0"/>
              </a:rPr>
              <a:t>При разработке модели были применены дискретно-событийный и </a:t>
            </a:r>
            <a:r>
              <a:rPr lang="ru-RU" sz="105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агентный</a:t>
            </a:r>
            <a:r>
              <a:rPr lang="ru-RU" sz="1050" dirty="0">
                <a:latin typeface="Times New Roman" panose="02020603050405020304" pitchFamily="18" charset="0"/>
                <a:ea typeface="Calibri" panose="020F0502020204030204" pitchFamily="34" charset="0"/>
              </a:rPr>
              <a:t> подходы к имитационному моделированию.</a:t>
            </a:r>
            <a:endParaRPr lang="ru-RU" sz="105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ru-RU" sz="10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AC9047-142C-4889-AB08-B5F9D8E287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1794" y="2250938"/>
            <a:ext cx="8323012" cy="178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51199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BD48F8B-C6C5-433B-A140-2CDA1240D4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9728" y="1224911"/>
            <a:ext cx="4531056" cy="1596679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0DA4F420-19AF-4008-8D9C-F02EEDD26FF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684752" y="2958513"/>
            <a:ext cx="6120130" cy="2092325"/>
          </a:xfrm>
          <a:prstGeom prst="rect">
            <a:avLst/>
          </a:prstGeom>
        </p:spPr>
      </p:pic>
      <p:sp>
        <p:nvSpPr>
          <p:cNvPr id="27" name="Google Shape;123;p23">
            <a:extLst>
              <a:ext uri="{FF2B5EF4-FFF2-40B4-BE49-F238E27FC236}">
                <a16:creationId xmlns:a16="http://schemas.microsoft.com/office/drawing/2014/main" id="{AFB59C8A-A410-4E28-B41F-6D14A8678D5A}"/>
              </a:ext>
            </a:extLst>
          </p:cNvPr>
          <p:cNvSpPr txBox="1">
            <a:spLocks/>
          </p:cNvSpPr>
          <p:nvPr/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dirty="0">
                <a:solidFill>
                  <a:schemeClr val="lt1"/>
                </a:solidFill>
              </a:rPr>
              <a:t>ОТОБРАЖЕНИЕ ПРОЦЕССА МОДЕЛИРОВАНИЯ​</a:t>
            </a:r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8" name="Google Shape;164;p26">
            <a:extLst>
              <a:ext uri="{FF2B5EF4-FFF2-40B4-BE49-F238E27FC236}">
                <a16:creationId xmlns:a16="http://schemas.microsoft.com/office/drawing/2014/main" id="{311A94E8-9DF4-43B1-97CC-07D56ADE3458}"/>
              </a:ext>
            </a:extLst>
          </p:cNvPr>
          <p:cNvSpPr/>
          <p:nvPr/>
        </p:nvSpPr>
        <p:spPr>
          <a:xfrm>
            <a:off x="5727198" y="1087850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9" name="Google Shape;169;p26">
            <a:extLst>
              <a:ext uri="{FF2B5EF4-FFF2-40B4-BE49-F238E27FC236}">
                <a16:creationId xmlns:a16="http://schemas.microsoft.com/office/drawing/2014/main" id="{C6CF3B5D-96DE-472A-97B4-626F66AEDA2E}"/>
              </a:ext>
            </a:extLst>
          </p:cNvPr>
          <p:cNvSpPr txBox="1">
            <a:spLocks/>
          </p:cNvSpPr>
          <p:nvPr/>
        </p:nvSpPr>
        <p:spPr>
          <a:xfrm flipH="1">
            <a:off x="5944848" y="1291700"/>
            <a:ext cx="14982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●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marL="914400" marR="0" lvl="1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○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marL="1371600" marR="0" lvl="2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■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marL="1828800" marR="0" lvl="3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●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marL="2286000" marR="0" lvl="4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○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marL="2743200" marR="0" lvl="5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■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marL="3200400" marR="0" lvl="6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●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marL="3657600" marR="0" lvl="7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○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marL="4114800" marR="0" lvl="8" indent="-2857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900"/>
              <a:buFont typeface="Assistant ExtraLight"/>
              <a:buChar char="■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pPr marL="0" indent="0" algn="ctr">
              <a:buFont typeface="Assistant ExtraLight"/>
              <a:buNone/>
            </a:pPr>
            <a:r>
              <a:rPr lang="en-US" sz="5400" b="1" dirty="0">
                <a:solidFill>
                  <a:schemeClr val="lt1"/>
                </a:solidFill>
              </a:rPr>
              <a:t>2-D</a:t>
            </a:r>
            <a:endParaRPr lang="el-GR" sz="5400" b="1" dirty="0">
              <a:solidFill>
                <a:schemeClr val="lt1"/>
              </a:solidFill>
            </a:endParaRPr>
          </a:p>
          <a:p>
            <a:pPr marL="0" indent="0" algn="ctr">
              <a:buFont typeface="Assistant ExtraLight"/>
              <a:buNone/>
            </a:pPr>
            <a:endParaRPr lang="el-GR" sz="5400" b="1" dirty="0">
              <a:solidFill>
                <a:schemeClr val="lt1"/>
              </a:solidFill>
            </a:endParaRPr>
          </a:p>
        </p:txBody>
      </p:sp>
      <p:sp>
        <p:nvSpPr>
          <p:cNvPr id="30" name="Google Shape;164;p26">
            <a:extLst>
              <a:ext uri="{FF2B5EF4-FFF2-40B4-BE49-F238E27FC236}">
                <a16:creationId xmlns:a16="http://schemas.microsoft.com/office/drawing/2014/main" id="{93532039-E3FD-4291-8DCB-A451A03DF896}"/>
              </a:ext>
            </a:extLst>
          </p:cNvPr>
          <p:cNvSpPr/>
          <p:nvPr/>
        </p:nvSpPr>
        <p:spPr>
          <a:xfrm>
            <a:off x="439580" y="3141310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31" name="Google Shape;169;p26">
            <a:extLst>
              <a:ext uri="{FF2B5EF4-FFF2-40B4-BE49-F238E27FC236}">
                <a16:creationId xmlns:a16="http://schemas.microsoft.com/office/drawing/2014/main" id="{C41CD00F-0D08-43A6-B6AB-650E4A0BB2CA}"/>
              </a:ext>
            </a:extLst>
          </p:cNvPr>
          <p:cNvSpPr txBox="1">
            <a:spLocks/>
          </p:cNvSpPr>
          <p:nvPr/>
        </p:nvSpPr>
        <p:spPr>
          <a:xfrm flipH="1">
            <a:off x="657230" y="3433339"/>
            <a:ext cx="14982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●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marL="914400" marR="0" lvl="1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○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marL="1371600" marR="0" lvl="2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■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marL="1828800" marR="0" lvl="3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●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marL="2286000" marR="0" lvl="4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○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marL="2743200" marR="0" lvl="5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■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marL="3200400" marR="0" lvl="6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●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marL="3657600" marR="0" lvl="7" indent="-2857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ssistant ExtraLight"/>
              <a:buChar char="○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marL="4114800" marR="0" lvl="8" indent="-2857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900"/>
              <a:buFont typeface="Assistant ExtraLight"/>
              <a:buChar char="■"/>
              <a:defRPr sz="900" b="0" i="0" u="none" strike="noStrike" cap="none">
                <a:solidFill>
                  <a:srgbClr val="000000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pPr marL="0" indent="0" algn="ctr">
              <a:buFont typeface="Assistant ExtraLight"/>
              <a:buNone/>
            </a:pPr>
            <a:r>
              <a:rPr lang="ru-RU" sz="5400" b="1" dirty="0">
                <a:solidFill>
                  <a:schemeClr val="lt1"/>
                </a:solidFill>
              </a:rPr>
              <a:t>3</a:t>
            </a:r>
            <a:r>
              <a:rPr lang="en-US" sz="5400" b="1" dirty="0">
                <a:solidFill>
                  <a:schemeClr val="lt1"/>
                </a:solidFill>
              </a:rPr>
              <a:t>-D</a:t>
            </a:r>
            <a:r>
              <a:rPr lang="el-GR" sz="5400" b="1" dirty="0">
                <a:solidFill>
                  <a:schemeClr val="lt1"/>
                </a:solidFill>
              </a:rPr>
              <a:t> </a:t>
            </a:r>
          </a:p>
          <a:p>
            <a:pPr marL="0" indent="0" algn="ctr">
              <a:buFont typeface="Assistant ExtraLight"/>
              <a:buNone/>
            </a:pPr>
            <a:endParaRPr lang="el-GR" sz="5400" b="1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966220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"/>
          <p:cNvSpPr/>
          <p:nvPr/>
        </p:nvSpPr>
        <p:spPr>
          <a:xfrm>
            <a:off x="-1061576" y="1080595"/>
            <a:ext cx="3979200" cy="3447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2"/>
          <p:cNvSpPr/>
          <p:nvPr/>
        </p:nvSpPr>
        <p:spPr>
          <a:xfrm>
            <a:off x="1457049" y="1536841"/>
            <a:ext cx="2769000" cy="2399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32"/>
          <p:cNvSpPr/>
          <p:nvPr/>
        </p:nvSpPr>
        <p:spPr>
          <a:xfrm>
            <a:off x="3994651" y="911554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2"/>
          <p:cNvSpPr/>
          <p:nvPr/>
        </p:nvSpPr>
        <p:spPr>
          <a:xfrm>
            <a:off x="3994620" y="2859741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32"/>
          <p:cNvSpPr txBox="1">
            <a:spLocks noGrp="1"/>
          </p:cNvSpPr>
          <p:nvPr>
            <p:ph type="ctrTitle"/>
          </p:nvPr>
        </p:nvSpPr>
        <p:spPr>
          <a:xfrm>
            <a:off x="6660461" y="76150"/>
            <a:ext cx="2483539" cy="10834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ПРОВЕДЕНИЕ ЭКСПЕРИМЕНТА​</a:t>
            </a:r>
            <a:endParaRPr lang="en-US" sz="1800" b="1" dirty="0"/>
          </a:p>
        </p:txBody>
      </p:sp>
      <p:grpSp>
        <p:nvGrpSpPr>
          <p:cNvPr id="291" name="Google Shape;291;p32"/>
          <p:cNvGrpSpPr/>
          <p:nvPr/>
        </p:nvGrpSpPr>
        <p:grpSpPr>
          <a:xfrm>
            <a:off x="2621964" y="1846182"/>
            <a:ext cx="438935" cy="424808"/>
            <a:chOff x="1190625" y="322100"/>
            <a:chExt cx="5219200" cy="5051225"/>
          </a:xfrm>
        </p:grpSpPr>
        <p:sp>
          <p:nvSpPr>
            <p:cNvPr id="292" name="Google Shape;292;p32"/>
            <p:cNvSpPr/>
            <p:nvPr/>
          </p:nvSpPr>
          <p:spPr>
            <a:xfrm>
              <a:off x="1756575" y="827725"/>
              <a:ext cx="2772700" cy="2643850"/>
            </a:xfrm>
            <a:custGeom>
              <a:avLst/>
              <a:gdLst/>
              <a:ahLst/>
              <a:cxnLst/>
              <a:rect l="l" t="t" r="r" b="b"/>
              <a:pathLst>
                <a:path w="110908" h="105754" extrusionOk="0">
                  <a:moveTo>
                    <a:pt x="38785" y="52029"/>
                  </a:moveTo>
                  <a:cubicBezTo>
                    <a:pt x="41395" y="52029"/>
                    <a:pt x="43515" y="54149"/>
                    <a:pt x="43515" y="56759"/>
                  </a:cubicBezTo>
                  <a:cubicBezTo>
                    <a:pt x="43515" y="59336"/>
                    <a:pt x="41395" y="61456"/>
                    <a:pt x="38785" y="61456"/>
                  </a:cubicBezTo>
                  <a:cubicBezTo>
                    <a:pt x="36208" y="61456"/>
                    <a:pt x="34088" y="59336"/>
                    <a:pt x="34088" y="56759"/>
                  </a:cubicBezTo>
                  <a:cubicBezTo>
                    <a:pt x="34088" y="54149"/>
                    <a:pt x="36208" y="52029"/>
                    <a:pt x="38785" y="52029"/>
                  </a:cubicBezTo>
                  <a:close/>
                  <a:moveTo>
                    <a:pt x="58031" y="6002"/>
                  </a:moveTo>
                  <a:cubicBezTo>
                    <a:pt x="70524" y="6002"/>
                    <a:pt x="82300" y="10895"/>
                    <a:pt x="91173" y="19735"/>
                  </a:cubicBezTo>
                  <a:cubicBezTo>
                    <a:pt x="98153" y="26716"/>
                    <a:pt x="102655" y="35523"/>
                    <a:pt x="104253" y="45081"/>
                  </a:cubicBezTo>
                  <a:lnTo>
                    <a:pt x="87813" y="61130"/>
                  </a:lnTo>
                  <a:cubicBezTo>
                    <a:pt x="86280" y="60249"/>
                    <a:pt x="84486" y="59760"/>
                    <a:pt x="82561" y="59760"/>
                  </a:cubicBezTo>
                  <a:cubicBezTo>
                    <a:pt x="78842" y="59760"/>
                    <a:pt x="75580" y="61652"/>
                    <a:pt x="73656" y="64522"/>
                  </a:cubicBezTo>
                  <a:lnTo>
                    <a:pt x="49517" y="56954"/>
                  </a:lnTo>
                  <a:cubicBezTo>
                    <a:pt x="49517" y="56889"/>
                    <a:pt x="49517" y="56824"/>
                    <a:pt x="49517" y="56759"/>
                  </a:cubicBezTo>
                  <a:cubicBezTo>
                    <a:pt x="49517" y="50822"/>
                    <a:pt x="44722" y="46027"/>
                    <a:pt x="38785" y="46027"/>
                  </a:cubicBezTo>
                  <a:cubicBezTo>
                    <a:pt x="32881" y="46027"/>
                    <a:pt x="28053" y="50822"/>
                    <a:pt x="28053" y="56759"/>
                  </a:cubicBezTo>
                  <a:cubicBezTo>
                    <a:pt x="28053" y="58683"/>
                    <a:pt x="28575" y="60510"/>
                    <a:pt x="29489" y="62076"/>
                  </a:cubicBezTo>
                  <a:lnTo>
                    <a:pt x="16799" y="75189"/>
                  </a:lnTo>
                  <a:cubicBezTo>
                    <a:pt x="7209" y="57411"/>
                    <a:pt x="9884" y="34740"/>
                    <a:pt x="24889" y="19735"/>
                  </a:cubicBezTo>
                  <a:cubicBezTo>
                    <a:pt x="33729" y="10895"/>
                    <a:pt x="45505" y="6002"/>
                    <a:pt x="58031" y="6002"/>
                  </a:cubicBezTo>
                  <a:close/>
                  <a:moveTo>
                    <a:pt x="82561" y="65762"/>
                  </a:moveTo>
                  <a:cubicBezTo>
                    <a:pt x="85171" y="65762"/>
                    <a:pt x="87291" y="67882"/>
                    <a:pt x="87291" y="70492"/>
                  </a:cubicBezTo>
                  <a:cubicBezTo>
                    <a:pt x="87291" y="73069"/>
                    <a:pt x="85171" y="75189"/>
                    <a:pt x="82561" y="75189"/>
                  </a:cubicBezTo>
                  <a:cubicBezTo>
                    <a:pt x="79984" y="75189"/>
                    <a:pt x="77864" y="73069"/>
                    <a:pt x="77864" y="70492"/>
                  </a:cubicBezTo>
                  <a:cubicBezTo>
                    <a:pt x="77864" y="67882"/>
                    <a:pt x="79984" y="65762"/>
                    <a:pt x="82561" y="65762"/>
                  </a:cubicBezTo>
                  <a:close/>
                  <a:moveTo>
                    <a:pt x="104873" y="52877"/>
                  </a:moveTo>
                  <a:cubicBezTo>
                    <a:pt x="104873" y="65403"/>
                    <a:pt x="100013" y="77146"/>
                    <a:pt x="91173" y="86019"/>
                  </a:cubicBezTo>
                  <a:cubicBezTo>
                    <a:pt x="82300" y="94859"/>
                    <a:pt x="70524" y="99719"/>
                    <a:pt x="58031" y="99719"/>
                  </a:cubicBezTo>
                  <a:cubicBezTo>
                    <a:pt x="45505" y="99719"/>
                    <a:pt x="33729" y="94859"/>
                    <a:pt x="24889" y="86019"/>
                  </a:cubicBezTo>
                  <a:cubicBezTo>
                    <a:pt x="23128" y="84257"/>
                    <a:pt x="21529" y="82398"/>
                    <a:pt x="20127" y="80441"/>
                  </a:cubicBezTo>
                  <a:lnTo>
                    <a:pt x="33794" y="66251"/>
                  </a:lnTo>
                  <a:cubicBezTo>
                    <a:pt x="35295" y="67034"/>
                    <a:pt x="36991" y="67491"/>
                    <a:pt x="38785" y="67491"/>
                  </a:cubicBezTo>
                  <a:cubicBezTo>
                    <a:pt x="42504" y="67491"/>
                    <a:pt x="45798" y="65566"/>
                    <a:pt x="47723" y="62696"/>
                  </a:cubicBezTo>
                  <a:lnTo>
                    <a:pt x="71829" y="70263"/>
                  </a:lnTo>
                  <a:cubicBezTo>
                    <a:pt x="71829" y="70329"/>
                    <a:pt x="71829" y="70426"/>
                    <a:pt x="71829" y="70492"/>
                  </a:cubicBezTo>
                  <a:cubicBezTo>
                    <a:pt x="71829" y="76396"/>
                    <a:pt x="76657" y="81224"/>
                    <a:pt x="82561" y="81224"/>
                  </a:cubicBezTo>
                  <a:cubicBezTo>
                    <a:pt x="88498" y="81224"/>
                    <a:pt x="93293" y="76396"/>
                    <a:pt x="93293" y="70492"/>
                  </a:cubicBezTo>
                  <a:cubicBezTo>
                    <a:pt x="93293" y="68665"/>
                    <a:pt x="92836" y="66936"/>
                    <a:pt x="92021" y="65436"/>
                  </a:cubicBezTo>
                  <a:lnTo>
                    <a:pt x="104873" y="52877"/>
                  </a:lnTo>
                  <a:close/>
                  <a:moveTo>
                    <a:pt x="58031" y="0"/>
                  </a:moveTo>
                  <a:cubicBezTo>
                    <a:pt x="43907" y="0"/>
                    <a:pt x="30630" y="5480"/>
                    <a:pt x="20616" y="15462"/>
                  </a:cubicBezTo>
                  <a:cubicBezTo>
                    <a:pt x="0" y="36110"/>
                    <a:pt x="0" y="69644"/>
                    <a:pt x="20616" y="90259"/>
                  </a:cubicBezTo>
                  <a:cubicBezTo>
                    <a:pt x="30630" y="100241"/>
                    <a:pt x="43907" y="105754"/>
                    <a:pt x="58031" y="105754"/>
                  </a:cubicBezTo>
                  <a:cubicBezTo>
                    <a:pt x="72155" y="105754"/>
                    <a:pt x="85432" y="100241"/>
                    <a:pt x="95413" y="90259"/>
                  </a:cubicBezTo>
                  <a:cubicBezTo>
                    <a:pt x="105395" y="80278"/>
                    <a:pt x="110908" y="67001"/>
                    <a:pt x="110908" y="52877"/>
                  </a:cubicBezTo>
                  <a:cubicBezTo>
                    <a:pt x="110908" y="38753"/>
                    <a:pt x="105395" y="25476"/>
                    <a:pt x="95413" y="15462"/>
                  </a:cubicBezTo>
                  <a:cubicBezTo>
                    <a:pt x="85432" y="5480"/>
                    <a:pt x="72155" y="0"/>
                    <a:pt x="580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2540250" y="1133150"/>
              <a:ext cx="1003100" cy="361675"/>
            </a:xfrm>
            <a:custGeom>
              <a:avLst/>
              <a:gdLst/>
              <a:ahLst/>
              <a:cxnLst/>
              <a:rect l="l" t="t" r="r" b="b"/>
              <a:pathLst>
                <a:path w="40124" h="14467" extrusionOk="0">
                  <a:moveTo>
                    <a:pt x="26695" y="0"/>
                  </a:moveTo>
                  <a:cubicBezTo>
                    <a:pt x="17011" y="0"/>
                    <a:pt x="7480" y="3432"/>
                    <a:pt x="1" y="9932"/>
                  </a:cubicBezTo>
                  <a:lnTo>
                    <a:pt x="3948" y="14466"/>
                  </a:lnTo>
                  <a:cubicBezTo>
                    <a:pt x="10333" y="8927"/>
                    <a:pt x="18447" y="6012"/>
                    <a:pt x="26688" y="6012"/>
                  </a:cubicBezTo>
                  <a:cubicBezTo>
                    <a:pt x="30530" y="6012"/>
                    <a:pt x="34399" y="6646"/>
                    <a:pt x="38134" y="7942"/>
                  </a:cubicBezTo>
                  <a:lnTo>
                    <a:pt x="40123" y="2266"/>
                  </a:lnTo>
                  <a:cubicBezTo>
                    <a:pt x="35741" y="744"/>
                    <a:pt x="31202" y="0"/>
                    <a:pt x="26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3658300" y="1281125"/>
              <a:ext cx="211250" cy="211250"/>
            </a:xfrm>
            <a:custGeom>
              <a:avLst/>
              <a:gdLst/>
              <a:ahLst/>
              <a:cxnLst/>
              <a:rect l="l" t="t" r="r" b="b"/>
              <a:pathLst>
                <a:path w="8450" h="8450" extrusionOk="0">
                  <a:moveTo>
                    <a:pt x="3132" y="1"/>
                  </a:moveTo>
                  <a:lnTo>
                    <a:pt x="1" y="5122"/>
                  </a:lnTo>
                  <a:cubicBezTo>
                    <a:pt x="1566" y="6101"/>
                    <a:pt x="3100" y="7210"/>
                    <a:pt x="4535" y="8449"/>
                  </a:cubicBezTo>
                  <a:lnTo>
                    <a:pt x="8449" y="3883"/>
                  </a:lnTo>
                  <a:cubicBezTo>
                    <a:pt x="6786" y="2447"/>
                    <a:pt x="4992" y="1143"/>
                    <a:pt x="3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2827325" y="2952900"/>
              <a:ext cx="591250" cy="213675"/>
            </a:xfrm>
            <a:custGeom>
              <a:avLst/>
              <a:gdLst/>
              <a:ahLst/>
              <a:cxnLst/>
              <a:rect l="l" t="t" r="r" b="b"/>
              <a:pathLst>
                <a:path w="23650" h="8547" extrusionOk="0">
                  <a:moveTo>
                    <a:pt x="2251" y="1"/>
                  </a:moveTo>
                  <a:lnTo>
                    <a:pt x="0" y="5611"/>
                  </a:lnTo>
                  <a:cubicBezTo>
                    <a:pt x="4860" y="7536"/>
                    <a:pt x="9982" y="8547"/>
                    <a:pt x="15168" y="8547"/>
                  </a:cubicBezTo>
                  <a:cubicBezTo>
                    <a:pt x="17974" y="8547"/>
                    <a:pt x="20844" y="8253"/>
                    <a:pt x="23649" y="7634"/>
                  </a:cubicBezTo>
                  <a:lnTo>
                    <a:pt x="22410" y="1762"/>
                  </a:lnTo>
                  <a:cubicBezTo>
                    <a:pt x="20021" y="2267"/>
                    <a:pt x="17607" y="2518"/>
                    <a:pt x="15203" y="2518"/>
                  </a:cubicBezTo>
                  <a:cubicBezTo>
                    <a:pt x="10781" y="2518"/>
                    <a:pt x="6393" y="1670"/>
                    <a:pt x="2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1190625" y="322100"/>
              <a:ext cx="5219200" cy="5051225"/>
            </a:xfrm>
            <a:custGeom>
              <a:avLst/>
              <a:gdLst/>
              <a:ahLst/>
              <a:cxnLst/>
              <a:rect l="l" t="t" r="r" b="b"/>
              <a:pathLst>
                <a:path w="208768" h="202049" extrusionOk="0">
                  <a:moveTo>
                    <a:pt x="163850" y="28380"/>
                  </a:moveTo>
                  <a:cubicBezTo>
                    <a:pt x="166427" y="28380"/>
                    <a:pt x="168547" y="30500"/>
                    <a:pt x="168547" y="33110"/>
                  </a:cubicBezTo>
                  <a:cubicBezTo>
                    <a:pt x="168547" y="35687"/>
                    <a:pt x="166427" y="37807"/>
                    <a:pt x="163850" y="37807"/>
                  </a:cubicBezTo>
                  <a:cubicBezTo>
                    <a:pt x="161240" y="37807"/>
                    <a:pt x="159120" y="35687"/>
                    <a:pt x="159120" y="33110"/>
                  </a:cubicBezTo>
                  <a:cubicBezTo>
                    <a:pt x="159120" y="30500"/>
                    <a:pt x="161240" y="28380"/>
                    <a:pt x="163850" y="28380"/>
                  </a:cubicBezTo>
                  <a:close/>
                  <a:moveTo>
                    <a:pt x="10732" y="124804"/>
                  </a:moveTo>
                  <a:cubicBezTo>
                    <a:pt x="13342" y="124804"/>
                    <a:pt x="15429" y="126925"/>
                    <a:pt x="15429" y="129534"/>
                  </a:cubicBezTo>
                  <a:cubicBezTo>
                    <a:pt x="15429" y="132111"/>
                    <a:pt x="13342" y="134232"/>
                    <a:pt x="10732" y="134232"/>
                  </a:cubicBezTo>
                  <a:cubicBezTo>
                    <a:pt x="8122" y="134232"/>
                    <a:pt x="6035" y="132111"/>
                    <a:pt x="6035" y="129534"/>
                  </a:cubicBezTo>
                  <a:cubicBezTo>
                    <a:pt x="6035" y="126925"/>
                    <a:pt x="8122" y="124804"/>
                    <a:pt x="10732" y="124804"/>
                  </a:cubicBezTo>
                  <a:close/>
                  <a:moveTo>
                    <a:pt x="80669" y="6199"/>
                  </a:moveTo>
                  <a:cubicBezTo>
                    <a:pt x="97794" y="6199"/>
                    <a:pt x="114920" y="12723"/>
                    <a:pt x="127968" y="25771"/>
                  </a:cubicBezTo>
                  <a:cubicBezTo>
                    <a:pt x="154064" y="51866"/>
                    <a:pt x="154064" y="94337"/>
                    <a:pt x="127968" y="120401"/>
                  </a:cubicBezTo>
                  <a:cubicBezTo>
                    <a:pt x="114920" y="133449"/>
                    <a:pt x="97786" y="139973"/>
                    <a:pt x="80653" y="139973"/>
                  </a:cubicBezTo>
                  <a:cubicBezTo>
                    <a:pt x="63519" y="139973"/>
                    <a:pt x="46385" y="133449"/>
                    <a:pt x="33338" y="120401"/>
                  </a:cubicBezTo>
                  <a:cubicBezTo>
                    <a:pt x="7242" y="94337"/>
                    <a:pt x="7242" y="51866"/>
                    <a:pt x="33338" y="25771"/>
                  </a:cubicBezTo>
                  <a:cubicBezTo>
                    <a:pt x="46385" y="12723"/>
                    <a:pt x="63511" y="6199"/>
                    <a:pt x="80669" y="6199"/>
                  </a:cubicBezTo>
                  <a:close/>
                  <a:moveTo>
                    <a:pt x="137232" y="119161"/>
                  </a:moveTo>
                  <a:lnTo>
                    <a:pt x="147474" y="130121"/>
                  </a:lnTo>
                  <a:lnTo>
                    <a:pt x="136808" y="140788"/>
                  </a:lnTo>
                  <a:lnTo>
                    <a:pt x="126532" y="129828"/>
                  </a:lnTo>
                  <a:cubicBezTo>
                    <a:pt x="128490" y="128230"/>
                    <a:pt x="130414" y="126501"/>
                    <a:pt x="132241" y="124674"/>
                  </a:cubicBezTo>
                  <a:cubicBezTo>
                    <a:pt x="134002" y="122912"/>
                    <a:pt x="135666" y="121053"/>
                    <a:pt x="137232" y="119161"/>
                  </a:cubicBezTo>
                  <a:close/>
                  <a:moveTo>
                    <a:pt x="156119" y="129991"/>
                  </a:moveTo>
                  <a:lnTo>
                    <a:pt x="200253" y="173963"/>
                  </a:lnTo>
                  <a:lnTo>
                    <a:pt x="180681" y="193535"/>
                  </a:lnTo>
                  <a:lnTo>
                    <a:pt x="136547" y="149563"/>
                  </a:lnTo>
                  <a:lnTo>
                    <a:pt x="156119" y="129991"/>
                  </a:lnTo>
                  <a:close/>
                  <a:moveTo>
                    <a:pt x="178398" y="1"/>
                  </a:moveTo>
                  <a:lnTo>
                    <a:pt x="178398" y="6003"/>
                  </a:lnTo>
                  <a:lnTo>
                    <a:pt x="187499" y="6003"/>
                  </a:lnTo>
                  <a:lnTo>
                    <a:pt x="169264" y="23846"/>
                  </a:lnTo>
                  <a:cubicBezTo>
                    <a:pt x="167666" y="22900"/>
                    <a:pt x="165807" y="22378"/>
                    <a:pt x="163850" y="22378"/>
                  </a:cubicBezTo>
                  <a:cubicBezTo>
                    <a:pt x="157913" y="22378"/>
                    <a:pt x="153118" y="27173"/>
                    <a:pt x="153118" y="33110"/>
                  </a:cubicBezTo>
                  <a:cubicBezTo>
                    <a:pt x="153118" y="35002"/>
                    <a:pt x="153607" y="36763"/>
                    <a:pt x="154455" y="38329"/>
                  </a:cubicBezTo>
                  <a:lnTo>
                    <a:pt x="147866" y="44755"/>
                  </a:lnTo>
                  <a:cubicBezTo>
                    <a:pt x="144310" y="36307"/>
                    <a:pt x="139124" y="28380"/>
                    <a:pt x="132241" y="21530"/>
                  </a:cubicBezTo>
                  <a:cubicBezTo>
                    <a:pt x="118019" y="7308"/>
                    <a:pt x="99336" y="197"/>
                    <a:pt x="80657" y="197"/>
                  </a:cubicBezTo>
                  <a:cubicBezTo>
                    <a:pt x="61978" y="197"/>
                    <a:pt x="43303" y="7308"/>
                    <a:pt x="29097" y="21530"/>
                  </a:cubicBezTo>
                  <a:cubicBezTo>
                    <a:pt x="3751" y="46843"/>
                    <a:pt x="979" y="86346"/>
                    <a:pt x="20779" y="114758"/>
                  </a:cubicBezTo>
                  <a:lnTo>
                    <a:pt x="15723" y="120009"/>
                  </a:lnTo>
                  <a:cubicBezTo>
                    <a:pt x="14222" y="119226"/>
                    <a:pt x="12526" y="118802"/>
                    <a:pt x="10732" y="118802"/>
                  </a:cubicBezTo>
                  <a:cubicBezTo>
                    <a:pt x="4828" y="118802"/>
                    <a:pt x="0" y="123598"/>
                    <a:pt x="0" y="129534"/>
                  </a:cubicBezTo>
                  <a:cubicBezTo>
                    <a:pt x="0" y="135439"/>
                    <a:pt x="4828" y="140266"/>
                    <a:pt x="10732" y="140266"/>
                  </a:cubicBezTo>
                  <a:cubicBezTo>
                    <a:pt x="16636" y="140266"/>
                    <a:pt x="21464" y="135439"/>
                    <a:pt x="21464" y="129534"/>
                  </a:cubicBezTo>
                  <a:cubicBezTo>
                    <a:pt x="21464" y="127577"/>
                    <a:pt x="20942" y="125783"/>
                    <a:pt x="20061" y="124185"/>
                  </a:cubicBezTo>
                  <a:lnTo>
                    <a:pt x="24465" y="119618"/>
                  </a:lnTo>
                  <a:cubicBezTo>
                    <a:pt x="25933" y="121347"/>
                    <a:pt x="27466" y="123043"/>
                    <a:pt x="29097" y="124674"/>
                  </a:cubicBezTo>
                  <a:cubicBezTo>
                    <a:pt x="43319" y="138896"/>
                    <a:pt x="61978" y="146007"/>
                    <a:pt x="80669" y="146007"/>
                  </a:cubicBezTo>
                  <a:cubicBezTo>
                    <a:pt x="94989" y="146007"/>
                    <a:pt x="109342" y="141799"/>
                    <a:pt x="121672" y="133416"/>
                  </a:cubicBezTo>
                  <a:lnTo>
                    <a:pt x="132535" y="145061"/>
                  </a:lnTo>
                  <a:lnTo>
                    <a:pt x="128000" y="149563"/>
                  </a:lnTo>
                  <a:lnTo>
                    <a:pt x="180681" y="202048"/>
                  </a:lnTo>
                  <a:lnTo>
                    <a:pt x="208767" y="173963"/>
                  </a:lnTo>
                  <a:lnTo>
                    <a:pt x="156086" y="121477"/>
                  </a:lnTo>
                  <a:lnTo>
                    <a:pt x="151715" y="125848"/>
                  </a:lnTo>
                  <a:lnTo>
                    <a:pt x="140885" y="114268"/>
                  </a:lnTo>
                  <a:cubicBezTo>
                    <a:pt x="153705" y="95479"/>
                    <a:pt x="156804" y="71993"/>
                    <a:pt x="150149" y="50953"/>
                  </a:cubicBezTo>
                  <a:lnTo>
                    <a:pt x="158761" y="42537"/>
                  </a:lnTo>
                  <a:cubicBezTo>
                    <a:pt x="160261" y="43385"/>
                    <a:pt x="161990" y="43842"/>
                    <a:pt x="163850" y="43842"/>
                  </a:cubicBezTo>
                  <a:cubicBezTo>
                    <a:pt x="169754" y="43842"/>
                    <a:pt x="174582" y="39014"/>
                    <a:pt x="174582" y="33110"/>
                  </a:cubicBezTo>
                  <a:cubicBezTo>
                    <a:pt x="174582" y="31349"/>
                    <a:pt x="174157" y="29685"/>
                    <a:pt x="173407" y="28217"/>
                  </a:cubicBezTo>
                  <a:lnTo>
                    <a:pt x="191870" y="10178"/>
                  </a:lnTo>
                  <a:lnTo>
                    <a:pt x="191870" y="19508"/>
                  </a:lnTo>
                  <a:lnTo>
                    <a:pt x="197905" y="19508"/>
                  </a:lnTo>
                  <a:lnTo>
                    <a:pt x="197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4877475" y="3790425"/>
              <a:ext cx="738050" cy="628775"/>
            </a:xfrm>
            <a:custGeom>
              <a:avLst/>
              <a:gdLst/>
              <a:ahLst/>
              <a:cxnLst/>
              <a:rect l="l" t="t" r="r" b="b"/>
              <a:pathLst>
                <a:path w="29522" h="25151" extrusionOk="0">
                  <a:moveTo>
                    <a:pt x="8645" y="0"/>
                  </a:moveTo>
                  <a:lnTo>
                    <a:pt x="0" y="8612"/>
                  </a:lnTo>
                  <a:lnTo>
                    <a:pt x="4274" y="12885"/>
                  </a:lnTo>
                  <a:lnTo>
                    <a:pt x="8645" y="8514"/>
                  </a:lnTo>
                  <a:lnTo>
                    <a:pt x="25248" y="25150"/>
                  </a:lnTo>
                  <a:lnTo>
                    <a:pt x="29521" y="208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5637525" y="4441175"/>
              <a:ext cx="218575" cy="217775"/>
            </a:xfrm>
            <a:custGeom>
              <a:avLst/>
              <a:gdLst/>
              <a:ahLst/>
              <a:cxnLst/>
              <a:rect l="l" t="t" r="r" b="b"/>
              <a:pathLst>
                <a:path w="8743" h="8711" extrusionOk="0">
                  <a:moveTo>
                    <a:pt x="4273" y="1"/>
                  </a:moveTo>
                  <a:lnTo>
                    <a:pt x="0" y="4274"/>
                  </a:lnTo>
                  <a:lnTo>
                    <a:pt x="4469" y="8710"/>
                  </a:lnTo>
                  <a:lnTo>
                    <a:pt x="8742" y="4470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2006100" y="4048925"/>
              <a:ext cx="150900" cy="164750"/>
            </a:xfrm>
            <a:custGeom>
              <a:avLst/>
              <a:gdLst/>
              <a:ahLst/>
              <a:cxnLst/>
              <a:rect l="l" t="t" r="r" b="b"/>
              <a:pathLst>
                <a:path w="6036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36" y="6590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2006100" y="4968800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3246475" y="4365350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5404275" y="3011625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5575550" y="17052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6073800" y="2396725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32"/>
          <p:cNvGrpSpPr/>
          <p:nvPr/>
        </p:nvGrpSpPr>
        <p:grpSpPr>
          <a:xfrm>
            <a:off x="4823145" y="1074974"/>
            <a:ext cx="276470" cy="300104"/>
            <a:chOff x="1396125" y="238125"/>
            <a:chExt cx="4808175" cy="5219200"/>
          </a:xfrm>
        </p:grpSpPr>
        <p:sp>
          <p:nvSpPr>
            <p:cNvPr id="306" name="Google Shape;306;p32"/>
            <p:cNvSpPr/>
            <p:nvPr/>
          </p:nvSpPr>
          <p:spPr>
            <a:xfrm>
              <a:off x="2765325" y="3455250"/>
              <a:ext cx="1363550" cy="1363525"/>
            </a:xfrm>
            <a:custGeom>
              <a:avLst/>
              <a:gdLst/>
              <a:ahLst/>
              <a:cxnLst/>
              <a:rect l="l" t="t" r="r" b="b"/>
              <a:pathLst>
                <a:path w="54542" h="54541" extrusionOk="0">
                  <a:moveTo>
                    <a:pt x="27271" y="5578"/>
                  </a:moveTo>
                  <a:cubicBezTo>
                    <a:pt x="39210" y="5578"/>
                    <a:pt x="48963" y="15299"/>
                    <a:pt x="48963" y="27271"/>
                  </a:cubicBezTo>
                  <a:cubicBezTo>
                    <a:pt x="48963" y="39242"/>
                    <a:pt x="39210" y="48963"/>
                    <a:pt x="27271" y="48963"/>
                  </a:cubicBezTo>
                  <a:cubicBezTo>
                    <a:pt x="15300" y="48963"/>
                    <a:pt x="5579" y="39242"/>
                    <a:pt x="5579" y="27271"/>
                  </a:cubicBezTo>
                  <a:cubicBezTo>
                    <a:pt x="5579" y="15299"/>
                    <a:pt x="15300" y="5578"/>
                    <a:pt x="27271" y="5578"/>
                  </a:cubicBezTo>
                  <a:close/>
                  <a:moveTo>
                    <a:pt x="27271" y="0"/>
                  </a:moveTo>
                  <a:cubicBezTo>
                    <a:pt x="12233" y="0"/>
                    <a:pt x="1" y="12233"/>
                    <a:pt x="1" y="27271"/>
                  </a:cubicBezTo>
                  <a:cubicBezTo>
                    <a:pt x="1" y="42308"/>
                    <a:pt x="12233" y="54541"/>
                    <a:pt x="27271" y="54541"/>
                  </a:cubicBezTo>
                  <a:cubicBezTo>
                    <a:pt x="42309" y="54541"/>
                    <a:pt x="54541" y="42308"/>
                    <a:pt x="54541" y="27271"/>
                  </a:cubicBezTo>
                  <a:cubicBezTo>
                    <a:pt x="54541" y="12233"/>
                    <a:pt x="42309" y="0"/>
                    <a:pt x="27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2"/>
            <p:cNvSpPr/>
            <p:nvPr/>
          </p:nvSpPr>
          <p:spPr>
            <a:xfrm>
              <a:off x="4722525" y="1882975"/>
              <a:ext cx="916650" cy="916625"/>
            </a:xfrm>
            <a:custGeom>
              <a:avLst/>
              <a:gdLst/>
              <a:ahLst/>
              <a:cxnLst/>
              <a:rect l="l" t="t" r="r" b="b"/>
              <a:pathLst>
                <a:path w="36666" h="36665" extrusionOk="0">
                  <a:moveTo>
                    <a:pt x="18333" y="6035"/>
                  </a:moveTo>
                  <a:cubicBezTo>
                    <a:pt x="25118" y="6035"/>
                    <a:pt x="30631" y="11548"/>
                    <a:pt x="30631" y="18333"/>
                  </a:cubicBezTo>
                  <a:cubicBezTo>
                    <a:pt x="30631" y="25118"/>
                    <a:pt x="25118" y="30663"/>
                    <a:pt x="18333" y="30663"/>
                  </a:cubicBezTo>
                  <a:cubicBezTo>
                    <a:pt x="11548" y="30663"/>
                    <a:pt x="6003" y="25118"/>
                    <a:pt x="6003" y="18333"/>
                  </a:cubicBezTo>
                  <a:cubicBezTo>
                    <a:pt x="6003" y="11548"/>
                    <a:pt x="11548" y="6035"/>
                    <a:pt x="18333" y="6035"/>
                  </a:cubicBezTo>
                  <a:close/>
                  <a:moveTo>
                    <a:pt x="18333" y="0"/>
                  </a:moveTo>
                  <a:cubicBezTo>
                    <a:pt x="8221" y="0"/>
                    <a:pt x="1" y="8253"/>
                    <a:pt x="1" y="18333"/>
                  </a:cubicBezTo>
                  <a:cubicBezTo>
                    <a:pt x="1" y="28445"/>
                    <a:pt x="8221" y="36665"/>
                    <a:pt x="18333" y="36665"/>
                  </a:cubicBezTo>
                  <a:cubicBezTo>
                    <a:pt x="28413" y="36665"/>
                    <a:pt x="36665" y="28445"/>
                    <a:pt x="36665" y="18333"/>
                  </a:cubicBezTo>
                  <a:cubicBezTo>
                    <a:pt x="36665" y="8253"/>
                    <a:pt x="28413" y="0"/>
                    <a:pt x="18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2"/>
            <p:cNvSpPr/>
            <p:nvPr/>
          </p:nvSpPr>
          <p:spPr>
            <a:xfrm>
              <a:off x="5321925" y="3494400"/>
              <a:ext cx="565150" cy="868525"/>
            </a:xfrm>
            <a:custGeom>
              <a:avLst/>
              <a:gdLst/>
              <a:ahLst/>
              <a:cxnLst/>
              <a:rect l="l" t="t" r="r" b="b"/>
              <a:pathLst>
                <a:path w="22606" h="34741" extrusionOk="0">
                  <a:moveTo>
                    <a:pt x="16767" y="0"/>
                  </a:moveTo>
                  <a:cubicBezTo>
                    <a:pt x="13831" y="11384"/>
                    <a:pt x="8025" y="21986"/>
                    <a:pt x="0" y="30663"/>
                  </a:cubicBezTo>
                  <a:lnTo>
                    <a:pt x="4437" y="34740"/>
                  </a:lnTo>
                  <a:cubicBezTo>
                    <a:pt x="13146" y="25346"/>
                    <a:pt x="19409" y="13864"/>
                    <a:pt x="22606" y="1501"/>
                  </a:cubicBezTo>
                  <a:lnTo>
                    <a:pt x="167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4976150" y="4448525"/>
              <a:ext cx="238150" cy="230000"/>
            </a:xfrm>
            <a:custGeom>
              <a:avLst/>
              <a:gdLst/>
              <a:ahLst/>
              <a:cxnLst/>
              <a:rect l="l" t="t" r="r" b="b"/>
              <a:pathLst>
                <a:path w="9526" h="9200" extrusionOk="0">
                  <a:moveTo>
                    <a:pt x="5774" y="0"/>
                  </a:moveTo>
                  <a:cubicBezTo>
                    <a:pt x="3915" y="1468"/>
                    <a:pt x="1990" y="2871"/>
                    <a:pt x="0" y="4143"/>
                  </a:cubicBezTo>
                  <a:lnTo>
                    <a:pt x="3262" y="9199"/>
                  </a:lnTo>
                  <a:cubicBezTo>
                    <a:pt x="5415" y="7829"/>
                    <a:pt x="7503" y="6296"/>
                    <a:pt x="9525" y="4730"/>
                  </a:cubicBezTo>
                  <a:lnTo>
                    <a:pt x="57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5903375" y="5135175"/>
              <a:ext cx="150875" cy="165575"/>
            </a:xfrm>
            <a:custGeom>
              <a:avLst/>
              <a:gdLst/>
              <a:ahLst/>
              <a:cxnLst/>
              <a:rect l="l" t="t" r="r" b="b"/>
              <a:pathLst>
                <a:path w="6035" h="6623" extrusionOk="0">
                  <a:moveTo>
                    <a:pt x="0" y="0"/>
                  </a:moveTo>
                  <a:lnTo>
                    <a:pt x="0" y="6622"/>
                  </a:lnTo>
                  <a:lnTo>
                    <a:pt x="6035" y="6622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4941900" y="5052800"/>
              <a:ext cx="150075" cy="165575"/>
            </a:xfrm>
            <a:custGeom>
              <a:avLst/>
              <a:gdLst/>
              <a:ahLst/>
              <a:cxnLst/>
              <a:rect l="l" t="t" r="r" b="b"/>
              <a:pathLst>
                <a:path w="6003" h="6623" extrusionOk="0">
                  <a:moveTo>
                    <a:pt x="0" y="1"/>
                  </a:moveTo>
                  <a:lnTo>
                    <a:pt x="0" y="6623"/>
                  </a:lnTo>
                  <a:lnTo>
                    <a:pt x="6002" y="6623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6054225" y="4341700"/>
              <a:ext cx="150075" cy="165550"/>
            </a:xfrm>
            <a:custGeom>
              <a:avLst/>
              <a:gdLst/>
              <a:ahLst/>
              <a:cxnLst/>
              <a:rect l="l" t="t" r="r" b="b"/>
              <a:pathLst>
                <a:path w="6003" h="6622" extrusionOk="0">
                  <a:moveTo>
                    <a:pt x="1" y="0"/>
                  </a:moveTo>
                  <a:lnTo>
                    <a:pt x="1" y="6622"/>
                  </a:lnTo>
                  <a:lnTo>
                    <a:pt x="6003" y="6622"/>
                  </a:lnTo>
                  <a:lnTo>
                    <a:pt x="6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4722525" y="773900"/>
              <a:ext cx="150075" cy="165575"/>
            </a:xfrm>
            <a:custGeom>
              <a:avLst/>
              <a:gdLst/>
              <a:ahLst/>
              <a:cxnLst/>
              <a:rect l="l" t="t" r="r" b="b"/>
              <a:pathLst>
                <a:path w="6003" h="6623" extrusionOk="0">
                  <a:moveTo>
                    <a:pt x="1" y="0"/>
                  </a:moveTo>
                  <a:lnTo>
                    <a:pt x="1" y="6622"/>
                  </a:lnTo>
                  <a:lnTo>
                    <a:pt x="6003" y="6622"/>
                  </a:lnTo>
                  <a:lnTo>
                    <a:pt x="6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1396125" y="2319250"/>
              <a:ext cx="150075" cy="165575"/>
            </a:xfrm>
            <a:custGeom>
              <a:avLst/>
              <a:gdLst/>
              <a:ahLst/>
              <a:cxnLst/>
              <a:rect l="l" t="t" r="r" b="b"/>
              <a:pathLst>
                <a:path w="6003" h="6623" extrusionOk="0">
                  <a:moveTo>
                    <a:pt x="0" y="1"/>
                  </a:moveTo>
                  <a:lnTo>
                    <a:pt x="0" y="6623"/>
                  </a:lnTo>
                  <a:lnTo>
                    <a:pt x="6002" y="6623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1712525" y="4371050"/>
              <a:ext cx="150075" cy="165575"/>
            </a:xfrm>
            <a:custGeom>
              <a:avLst/>
              <a:gdLst/>
              <a:ahLst/>
              <a:cxnLst/>
              <a:rect l="l" t="t" r="r" b="b"/>
              <a:pathLst>
                <a:path w="6003" h="6623" extrusionOk="0">
                  <a:moveTo>
                    <a:pt x="1" y="0"/>
                  </a:moveTo>
                  <a:lnTo>
                    <a:pt x="1" y="6622"/>
                  </a:lnTo>
                  <a:lnTo>
                    <a:pt x="6003" y="6622"/>
                  </a:lnTo>
                  <a:lnTo>
                    <a:pt x="6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1396125" y="5135175"/>
              <a:ext cx="150075" cy="165575"/>
            </a:xfrm>
            <a:custGeom>
              <a:avLst/>
              <a:gdLst/>
              <a:ahLst/>
              <a:cxnLst/>
              <a:rect l="l" t="t" r="r" b="b"/>
              <a:pathLst>
                <a:path w="6003" h="6623" extrusionOk="0">
                  <a:moveTo>
                    <a:pt x="0" y="0"/>
                  </a:moveTo>
                  <a:lnTo>
                    <a:pt x="0" y="6622"/>
                  </a:lnTo>
                  <a:lnTo>
                    <a:pt x="6002" y="6622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2326600" y="1710075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0" y="1"/>
                  </a:moveTo>
                  <a:lnTo>
                    <a:pt x="0" y="6623"/>
                  </a:lnTo>
                  <a:lnTo>
                    <a:pt x="6035" y="6623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1562475" y="1112325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1" y="0"/>
                  </a:moveTo>
                  <a:lnTo>
                    <a:pt x="1" y="6622"/>
                  </a:lnTo>
                  <a:lnTo>
                    <a:pt x="6035" y="6622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2129250" y="513750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0" y="1"/>
                  </a:moveTo>
                  <a:lnTo>
                    <a:pt x="0" y="6622"/>
                  </a:lnTo>
                  <a:lnTo>
                    <a:pt x="6035" y="6622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5488275" y="385725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1" y="0"/>
                  </a:moveTo>
                  <a:lnTo>
                    <a:pt x="1" y="6622"/>
                  </a:lnTo>
                  <a:lnTo>
                    <a:pt x="6035" y="6622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5903375" y="881550"/>
              <a:ext cx="150875" cy="165550"/>
            </a:xfrm>
            <a:custGeom>
              <a:avLst/>
              <a:gdLst/>
              <a:ahLst/>
              <a:cxnLst/>
              <a:rect l="l" t="t" r="r" b="b"/>
              <a:pathLst>
                <a:path w="6035" h="6622" extrusionOk="0">
                  <a:moveTo>
                    <a:pt x="0" y="0"/>
                  </a:moveTo>
                  <a:lnTo>
                    <a:pt x="0" y="6622"/>
                  </a:lnTo>
                  <a:lnTo>
                    <a:pt x="6035" y="6622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2132500" y="238125"/>
              <a:ext cx="4071800" cy="5219200"/>
            </a:xfrm>
            <a:custGeom>
              <a:avLst/>
              <a:gdLst/>
              <a:ahLst/>
              <a:cxnLst/>
              <a:rect l="l" t="t" r="r" b="b"/>
              <a:pathLst>
                <a:path w="162872" h="208768" extrusionOk="0">
                  <a:moveTo>
                    <a:pt x="52649" y="6035"/>
                  </a:moveTo>
                  <a:cubicBezTo>
                    <a:pt x="68242" y="6035"/>
                    <a:pt x="80931" y="18659"/>
                    <a:pt x="81029" y="34218"/>
                  </a:cubicBezTo>
                  <a:cubicBezTo>
                    <a:pt x="62827" y="33664"/>
                    <a:pt x="51801" y="27727"/>
                    <a:pt x="47169" y="24563"/>
                  </a:cubicBezTo>
                  <a:cubicBezTo>
                    <a:pt x="49094" y="22149"/>
                    <a:pt x="49975" y="20420"/>
                    <a:pt x="50072" y="20224"/>
                  </a:cubicBezTo>
                  <a:lnTo>
                    <a:pt x="44658" y="17582"/>
                  </a:lnTo>
                  <a:cubicBezTo>
                    <a:pt x="44429" y="18006"/>
                    <a:pt x="39536" y="27499"/>
                    <a:pt x="24270" y="33109"/>
                  </a:cubicBezTo>
                  <a:cubicBezTo>
                    <a:pt x="24955" y="18071"/>
                    <a:pt x="37416" y="6035"/>
                    <a:pt x="52649" y="6035"/>
                  </a:cubicBezTo>
                  <a:close/>
                  <a:moveTo>
                    <a:pt x="42961" y="28966"/>
                  </a:moveTo>
                  <a:cubicBezTo>
                    <a:pt x="47854" y="32555"/>
                    <a:pt x="59989" y="39503"/>
                    <a:pt x="80442" y="40253"/>
                  </a:cubicBezTo>
                  <a:cubicBezTo>
                    <a:pt x="77734" y="53105"/>
                    <a:pt x="66285" y="62793"/>
                    <a:pt x="52649" y="62793"/>
                  </a:cubicBezTo>
                  <a:cubicBezTo>
                    <a:pt x="38655" y="62793"/>
                    <a:pt x="27043" y="52681"/>
                    <a:pt x="24694" y="39372"/>
                  </a:cubicBezTo>
                  <a:cubicBezTo>
                    <a:pt x="33077" y="36534"/>
                    <a:pt x="38982" y="32555"/>
                    <a:pt x="42961" y="28966"/>
                  </a:cubicBezTo>
                  <a:close/>
                  <a:moveTo>
                    <a:pt x="52649" y="68828"/>
                  </a:moveTo>
                  <a:cubicBezTo>
                    <a:pt x="57151" y="68828"/>
                    <a:pt x="61522" y="69480"/>
                    <a:pt x="65632" y="70687"/>
                  </a:cubicBezTo>
                  <a:lnTo>
                    <a:pt x="52649" y="85595"/>
                  </a:lnTo>
                  <a:lnTo>
                    <a:pt x="39634" y="70687"/>
                  </a:lnTo>
                  <a:cubicBezTo>
                    <a:pt x="43744" y="69480"/>
                    <a:pt x="48115" y="68828"/>
                    <a:pt x="52649" y="68828"/>
                  </a:cubicBezTo>
                  <a:close/>
                  <a:moveTo>
                    <a:pt x="124250" y="49191"/>
                  </a:moveTo>
                  <a:lnTo>
                    <a:pt x="124250" y="56824"/>
                  </a:lnTo>
                  <a:lnTo>
                    <a:pt x="126729" y="57280"/>
                  </a:lnTo>
                  <a:cubicBezTo>
                    <a:pt x="130644" y="57966"/>
                    <a:pt x="134264" y="59466"/>
                    <a:pt x="137494" y="61749"/>
                  </a:cubicBezTo>
                  <a:lnTo>
                    <a:pt x="139581" y="63185"/>
                  </a:lnTo>
                  <a:lnTo>
                    <a:pt x="144964" y="57770"/>
                  </a:lnTo>
                  <a:lnTo>
                    <a:pt x="148291" y="61097"/>
                  </a:lnTo>
                  <a:lnTo>
                    <a:pt x="142876" y="66479"/>
                  </a:lnTo>
                  <a:lnTo>
                    <a:pt x="144311" y="68567"/>
                  </a:lnTo>
                  <a:cubicBezTo>
                    <a:pt x="146595" y="71796"/>
                    <a:pt x="148095" y="75417"/>
                    <a:pt x="148780" y="79332"/>
                  </a:cubicBezTo>
                  <a:lnTo>
                    <a:pt x="149237" y="81811"/>
                  </a:lnTo>
                  <a:lnTo>
                    <a:pt x="156870" y="81811"/>
                  </a:lnTo>
                  <a:lnTo>
                    <a:pt x="156870" y="86475"/>
                  </a:lnTo>
                  <a:lnTo>
                    <a:pt x="149237" y="86475"/>
                  </a:lnTo>
                  <a:lnTo>
                    <a:pt x="148780" y="88954"/>
                  </a:lnTo>
                  <a:cubicBezTo>
                    <a:pt x="148095" y="92836"/>
                    <a:pt x="146595" y="96457"/>
                    <a:pt x="144311" y="99719"/>
                  </a:cubicBezTo>
                  <a:lnTo>
                    <a:pt x="142876" y="101807"/>
                  </a:lnTo>
                  <a:lnTo>
                    <a:pt x="148291" y="107189"/>
                  </a:lnTo>
                  <a:lnTo>
                    <a:pt x="144964" y="110516"/>
                  </a:lnTo>
                  <a:lnTo>
                    <a:pt x="139581" y="105101"/>
                  </a:lnTo>
                  <a:lnTo>
                    <a:pt x="137494" y="106536"/>
                  </a:lnTo>
                  <a:cubicBezTo>
                    <a:pt x="134264" y="108820"/>
                    <a:pt x="130644" y="110320"/>
                    <a:pt x="126729" y="111005"/>
                  </a:cubicBezTo>
                  <a:lnTo>
                    <a:pt x="124250" y="111462"/>
                  </a:lnTo>
                  <a:lnTo>
                    <a:pt x="124250" y="119095"/>
                  </a:lnTo>
                  <a:lnTo>
                    <a:pt x="119585" y="119095"/>
                  </a:lnTo>
                  <a:lnTo>
                    <a:pt x="119585" y="111462"/>
                  </a:lnTo>
                  <a:lnTo>
                    <a:pt x="117106" y="111005"/>
                  </a:lnTo>
                  <a:cubicBezTo>
                    <a:pt x="113224" y="110320"/>
                    <a:pt x="109604" y="108820"/>
                    <a:pt x="106342" y="106536"/>
                  </a:cubicBezTo>
                  <a:lnTo>
                    <a:pt x="104254" y="105101"/>
                  </a:lnTo>
                  <a:lnTo>
                    <a:pt x="98872" y="110516"/>
                  </a:lnTo>
                  <a:lnTo>
                    <a:pt x="95545" y="107189"/>
                  </a:lnTo>
                  <a:lnTo>
                    <a:pt x="100959" y="101807"/>
                  </a:lnTo>
                  <a:lnTo>
                    <a:pt x="99524" y="99719"/>
                  </a:lnTo>
                  <a:cubicBezTo>
                    <a:pt x="97241" y="96457"/>
                    <a:pt x="95740" y="92836"/>
                    <a:pt x="95055" y="88954"/>
                  </a:cubicBezTo>
                  <a:lnTo>
                    <a:pt x="94599" y="86475"/>
                  </a:lnTo>
                  <a:lnTo>
                    <a:pt x="86966" y="86475"/>
                  </a:lnTo>
                  <a:lnTo>
                    <a:pt x="86966" y="81811"/>
                  </a:lnTo>
                  <a:lnTo>
                    <a:pt x="94599" y="81811"/>
                  </a:lnTo>
                  <a:lnTo>
                    <a:pt x="95055" y="79332"/>
                  </a:lnTo>
                  <a:cubicBezTo>
                    <a:pt x="95740" y="75417"/>
                    <a:pt x="97241" y="71796"/>
                    <a:pt x="99524" y="68567"/>
                  </a:cubicBezTo>
                  <a:lnTo>
                    <a:pt x="100959" y="66479"/>
                  </a:lnTo>
                  <a:lnTo>
                    <a:pt x="95545" y="61097"/>
                  </a:lnTo>
                  <a:lnTo>
                    <a:pt x="98872" y="57770"/>
                  </a:lnTo>
                  <a:lnTo>
                    <a:pt x="104254" y="63185"/>
                  </a:lnTo>
                  <a:lnTo>
                    <a:pt x="106342" y="61749"/>
                  </a:lnTo>
                  <a:cubicBezTo>
                    <a:pt x="109604" y="59466"/>
                    <a:pt x="113224" y="57966"/>
                    <a:pt x="117106" y="57280"/>
                  </a:cubicBezTo>
                  <a:lnTo>
                    <a:pt x="119585" y="56824"/>
                  </a:lnTo>
                  <a:lnTo>
                    <a:pt x="119585" y="49191"/>
                  </a:lnTo>
                  <a:close/>
                  <a:moveTo>
                    <a:pt x="33567" y="72905"/>
                  </a:moveTo>
                  <a:lnTo>
                    <a:pt x="49616" y="91303"/>
                  </a:lnTo>
                  <a:lnTo>
                    <a:pt x="49616" y="103242"/>
                  </a:lnTo>
                  <a:lnTo>
                    <a:pt x="42602" y="103242"/>
                  </a:lnTo>
                  <a:lnTo>
                    <a:pt x="42602" y="114463"/>
                  </a:lnTo>
                  <a:cubicBezTo>
                    <a:pt x="38264" y="115507"/>
                    <a:pt x="34154" y="117203"/>
                    <a:pt x="30337" y="119552"/>
                  </a:cubicBezTo>
                  <a:lnTo>
                    <a:pt x="22411" y="111625"/>
                  </a:lnTo>
                  <a:lnTo>
                    <a:pt x="8254" y="125782"/>
                  </a:lnTo>
                  <a:lnTo>
                    <a:pt x="16180" y="133709"/>
                  </a:lnTo>
                  <a:cubicBezTo>
                    <a:pt x="13832" y="137525"/>
                    <a:pt x="12136" y="141635"/>
                    <a:pt x="11092" y="145941"/>
                  </a:cubicBezTo>
                  <a:lnTo>
                    <a:pt x="6036" y="145941"/>
                  </a:lnTo>
                  <a:lnTo>
                    <a:pt x="6036" y="115442"/>
                  </a:lnTo>
                  <a:cubicBezTo>
                    <a:pt x="6036" y="96522"/>
                    <a:pt x="17355" y="80212"/>
                    <a:pt x="33567" y="72905"/>
                  </a:cubicBezTo>
                  <a:close/>
                  <a:moveTo>
                    <a:pt x="71699" y="72905"/>
                  </a:moveTo>
                  <a:cubicBezTo>
                    <a:pt x="74994" y="74406"/>
                    <a:pt x="78093" y="76265"/>
                    <a:pt x="80963" y="78451"/>
                  </a:cubicBezTo>
                  <a:lnTo>
                    <a:pt x="80963" y="92510"/>
                  </a:lnTo>
                  <a:lnTo>
                    <a:pt x="89673" y="92510"/>
                  </a:lnTo>
                  <a:cubicBezTo>
                    <a:pt x="90456" y="95511"/>
                    <a:pt x="91630" y="98349"/>
                    <a:pt x="93196" y="101024"/>
                  </a:cubicBezTo>
                  <a:lnTo>
                    <a:pt x="87031" y="107189"/>
                  </a:lnTo>
                  <a:lnTo>
                    <a:pt x="98872" y="119030"/>
                  </a:lnTo>
                  <a:lnTo>
                    <a:pt x="99231" y="118638"/>
                  </a:lnTo>
                  <a:lnTo>
                    <a:pt x="99231" y="145941"/>
                  </a:lnTo>
                  <a:lnTo>
                    <a:pt x="94174" y="145941"/>
                  </a:lnTo>
                  <a:cubicBezTo>
                    <a:pt x="93131" y="141635"/>
                    <a:pt x="91434" y="137525"/>
                    <a:pt x="89086" y="133709"/>
                  </a:cubicBezTo>
                  <a:lnTo>
                    <a:pt x="97012" y="125782"/>
                  </a:lnTo>
                  <a:lnTo>
                    <a:pt x="82855" y="111625"/>
                  </a:lnTo>
                  <a:lnTo>
                    <a:pt x="74929" y="119552"/>
                  </a:lnTo>
                  <a:cubicBezTo>
                    <a:pt x="71112" y="117203"/>
                    <a:pt x="67002" y="115507"/>
                    <a:pt x="62664" y="114463"/>
                  </a:cubicBezTo>
                  <a:lnTo>
                    <a:pt x="62664" y="103242"/>
                  </a:lnTo>
                  <a:lnTo>
                    <a:pt x="55650" y="103242"/>
                  </a:lnTo>
                  <a:lnTo>
                    <a:pt x="55650" y="91303"/>
                  </a:lnTo>
                  <a:lnTo>
                    <a:pt x="71699" y="72905"/>
                  </a:lnTo>
                  <a:close/>
                  <a:moveTo>
                    <a:pt x="56629" y="109277"/>
                  </a:moveTo>
                  <a:lnTo>
                    <a:pt x="56629" y="119421"/>
                  </a:lnTo>
                  <a:lnTo>
                    <a:pt x="59108" y="119878"/>
                  </a:lnTo>
                  <a:cubicBezTo>
                    <a:pt x="64360" y="120824"/>
                    <a:pt x="69220" y="122846"/>
                    <a:pt x="73591" y="125880"/>
                  </a:cubicBezTo>
                  <a:lnTo>
                    <a:pt x="75679" y="127315"/>
                  </a:lnTo>
                  <a:lnTo>
                    <a:pt x="82855" y="120139"/>
                  </a:lnTo>
                  <a:lnTo>
                    <a:pt x="88499" y="125782"/>
                  </a:lnTo>
                  <a:lnTo>
                    <a:pt x="81322" y="132991"/>
                  </a:lnTo>
                  <a:lnTo>
                    <a:pt x="82758" y="135046"/>
                  </a:lnTo>
                  <a:cubicBezTo>
                    <a:pt x="85824" y="139417"/>
                    <a:pt x="87846" y="144310"/>
                    <a:pt x="88760" y="149529"/>
                  </a:cubicBezTo>
                  <a:lnTo>
                    <a:pt x="89216" y="152009"/>
                  </a:lnTo>
                  <a:lnTo>
                    <a:pt x="99231" y="152009"/>
                  </a:lnTo>
                  <a:lnTo>
                    <a:pt x="99231" y="160000"/>
                  </a:lnTo>
                  <a:lnTo>
                    <a:pt x="89216" y="160000"/>
                  </a:lnTo>
                  <a:lnTo>
                    <a:pt x="88760" y="162480"/>
                  </a:lnTo>
                  <a:cubicBezTo>
                    <a:pt x="87846" y="167731"/>
                    <a:pt x="85824" y="172592"/>
                    <a:pt x="82758" y="176963"/>
                  </a:cubicBezTo>
                  <a:lnTo>
                    <a:pt x="81322" y="179050"/>
                  </a:lnTo>
                  <a:lnTo>
                    <a:pt x="88499" y="186227"/>
                  </a:lnTo>
                  <a:lnTo>
                    <a:pt x="82855" y="191870"/>
                  </a:lnTo>
                  <a:lnTo>
                    <a:pt x="75679" y="184694"/>
                  </a:lnTo>
                  <a:lnTo>
                    <a:pt x="73591" y="186129"/>
                  </a:lnTo>
                  <a:cubicBezTo>
                    <a:pt x="69220" y="189195"/>
                    <a:pt x="64360" y="191218"/>
                    <a:pt x="59108" y="192131"/>
                  </a:cubicBezTo>
                  <a:lnTo>
                    <a:pt x="56629" y="192588"/>
                  </a:lnTo>
                  <a:lnTo>
                    <a:pt x="56629" y="202732"/>
                  </a:lnTo>
                  <a:lnTo>
                    <a:pt x="48637" y="202732"/>
                  </a:lnTo>
                  <a:lnTo>
                    <a:pt x="48637" y="192588"/>
                  </a:lnTo>
                  <a:lnTo>
                    <a:pt x="46158" y="192131"/>
                  </a:lnTo>
                  <a:cubicBezTo>
                    <a:pt x="40939" y="191218"/>
                    <a:pt x="36046" y="189195"/>
                    <a:pt x="31675" y="186129"/>
                  </a:cubicBezTo>
                  <a:lnTo>
                    <a:pt x="29620" y="184694"/>
                  </a:lnTo>
                  <a:lnTo>
                    <a:pt x="22411" y="191870"/>
                  </a:lnTo>
                  <a:lnTo>
                    <a:pt x="16768" y="186227"/>
                  </a:lnTo>
                  <a:lnTo>
                    <a:pt x="23944" y="179050"/>
                  </a:lnTo>
                  <a:lnTo>
                    <a:pt x="22509" y="176963"/>
                  </a:lnTo>
                  <a:cubicBezTo>
                    <a:pt x="19442" y="172592"/>
                    <a:pt x="17453" y="167731"/>
                    <a:pt x="16507" y="162480"/>
                  </a:cubicBezTo>
                  <a:lnTo>
                    <a:pt x="16050" y="160000"/>
                  </a:lnTo>
                  <a:lnTo>
                    <a:pt x="6036" y="160000"/>
                  </a:lnTo>
                  <a:lnTo>
                    <a:pt x="6036" y="152009"/>
                  </a:lnTo>
                  <a:lnTo>
                    <a:pt x="16050" y="152009"/>
                  </a:lnTo>
                  <a:lnTo>
                    <a:pt x="16507" y="149529"/>
                  </a:lnTo>
                  <a:cubicBezTo>
                    <a:pt x="17453" y="144310"/>
                    <a:pt x="19442" y="139417"/>
                    <a:pt x="22509" y="135046"/>
                  </a:cubicBezTo>
                  <a:lnTo>
                    <a:pt x="23944" y="132991"/>
                  </a:lnTo>
                  <a:lnTo>
                    <a:pt x="16768" y="125782"/>
                  </a:lnTo>
                  <a:lnTo>
                    <a:pt x="22411" y="120139"/>
                  </a:lnTo>
                  <a:lnTo>
                    <a:pt x="29620" y="127315"/>
                  </a:lnTo>
                  <a:lnTo>
                    <a:pt x="31675" y="125880"/>
                  </a:lnTo>
                  <a:cubicBezTo>
                    <a:pt x="36046" y="122814"/>
                    <a:pt x="40939" y="120824"/>
                    <a:pt x="46158" y="119878"/>
                  </a:cubicBezTo>
                  <a:lnTo>
                    <a:pt x="48637" y="119421"/>
                  </a:lnTo>
                  <a:lnTo>
                    <a:pt x="48637" y="109277"/>
                  </a:lnTo>
                  <a:close/>
                  <a:moveTo>
                    <a:pt x="52649" y="0"/>
                  </a:moveTo>
                  <a:cubicBezTo>
                    <a:pt x="33665" y="0"/>
                    <a:pt x="18235" y="15429"/>
                    <a:pt x="18235" y="34414"/>
                  </a:cubicBezTo>
                  <a:cubicBezTo>
                    <a:pt x="18235" y="47821"/>
                    <a:pt x="25934" y="59466"/>
                    <a:pt x="37155" y="65142"/>
                  </a:cubicBezTo>
                  <a:cubicBezTo>
                    <a:pt x="15658" y="71764"/>
                    <a:pt x="1" y="91792"/>
                    <a:pt x="1" y="115442"/>
                  </a:cubicBezTo>
                  <a:lnTo>
                    <a:pt x="1" y="145974"/>
                  </a:lnTo>
                  <a:lnTo>
                    <a:pt x="1" y="166035"/>
                  </a:lnTo>
                  <a:lnTo>
                    <a:pt x="11092" y="166035"/>
                  </a:lnTo>
                  <a:cubicBezTo>
                    <a:pt x="12136" y="170374"/>
                    <a:pt x="13832" y="174484"/>
                    <a:pt x="16180" y="178300"/>
                  </a:cubicBezTo>
                  <a:lnTo>
                    <a:pt x="8254" y="186227"/>
                  </a:lnTo>
                  <a:lnTo>
                    <a:pt x="22411" y="200416"/>
                  </a:lnTo>
                  <a:lnTo>
                    <a:pt x="30337" y="192457"/>
                  </a:lnTo>
                  <a:cubicBezTo>
                    <a:pt x="34154" y="194806"/>
                    <a:pt x="38264" y="196502"/>
                    <a:pt x="42602" y="197546"/>
                  </a:cubicBezTo>
                  <a:lnTo>
                    <a:pt x="42602" y="208767"/>
                  </a:lnTo>
                  <a:lnTo>
                    <a:pt x="62664" y="208767"/>
                  </a:lnTo>
                  <a:lnTo>
                    <a:pt x="62664" y="197546"/>
                  </a:lnTo>
                  <a:cubicBezTo>
                    <a:pt x="67002" y="196502"/>
                    <a:pt x="71112" y="194806"/>
                    <a:pt x="74929" y="192457"/>
                  </a:cubicBezTo>
                  <a:lnTo>
                    <a:pt x="82855" y="200416"/>
                  </a:lnTo>
                  <a:lnTo>
                    <a:pt x="97012" y="186227"/>
                  </a:lnTo>
                  <a:lnTo>
                    <a:pt x="89086" y="178300"/>
                  </a:lnTo>
                  <a:cubicBezTo>
                    <a:pt x="91434" y="174484"/>
                    <a:pt x="93131" y="170374"/>
                    <a:pt x="94174" y="166035"/>
                  </a:cubicBezTo>
                  <a:lnTo>
                    <a:pt x="105265" y="166035"/>
                  </a:lnTo>
                  <a:lnTo>
                    <a:pt x="105265" y="145974"/>
                  </a:lnTo>
                  <a:lnTo>
                    <a:pt x="105265" y="115442"/>
                  </a:lnTo>
                  <a:cubicBezTo>
                    <a:pt x="105265" y="114594"/>
                    <a:pt x="105233" y="113778"/>
                    <a:pt x="105200" y="112963"/>
                  </a:cubicBezTo>
                  <a:lnTo>
                    <a:pt x="105200" y="112963"/>
                  </a:lnTo>
                  <a:cubicBezTo>
                    <a:pt x="107810" y="114496"/>
                    <a:pt x="110615" y="115637"/>
                    <a:pt x="113551" y="116388"/>
                  </a:cubicBezTo>
                  <a:lnTo>
                    <a:pt x="113551" y="125097"/>
                  </a:lnTo>
                  <a:lnTo>
                    <a:pt x="130285" y="125097"/>
                  </a:lnTo>
                  <a:lnTo>
                    <a:pt x="130285" y="116388"/>
                  </a:lnTo>
                  <a:cubicBezTo>
                    <a:pt x="133286" y="115605"/>
                    <a:pt x="136124" y="114430"/>
                    <a:pt x="138798" y="112865"/>
                  </a:cubicBezTo>
                  <a:lnTo>
                    <a:pt x="144964" y="119030"/>
                  </a:lnTo>
                  <a:lnTo>
                    <a:pt x="156805" y="107189"/>
                  </a:lnTo>
                  <a:lnTo>
                    <a:pt x="150639" y="101024"/>
                  </a:lnTo>
                  <a:cubicBezTo>
                    <a:pt x="152205" y="98349"/>
                    <a:pt x="153412" y="95511"/>
                    <a:pt x="154162" y="92510"/>
                  </a:cubicBezTo>
                  <a:lnTo>
                    <a:pt x="162872" y="92510"/>
                  </a:lnTo>
                  <a:lnTo>
                    <a:pt x="162872" y="75776"/>
                  </a:lnTo>
                  <a:lnTo>
                    <a:pt x="154162" y="75776"/>
                  </a:lnTo>
                  <a:cubicBezTo>
                    <a:pt x="153412" y="72775"/>
                    <a:pt x="152205" y="69937"/>
                    <a:pt x="150639" y="67262"/>
                  </a:cubicBezTo>
                  <a:lnTo>
                    <a:pt x="156805" y="61097"/>
                  </a:lnTo>
                  <a:lnTo>
                    <a:pt x="144964" y="49256"/>
                  </a:lnTo>
                  <a:lnTo>
                    <a:pt x="138798" y="55421"/>
                  </a:lnTo>
                  <a:cubicBezTo>
                    <a:pt x="136124" y="53855"/>
                    <a:pt x="133286" y="52648"/>
                    <a:pt x="130285" y="51898"/>
                  </a:cubicBezTo>
                  <a:lnTo>
                    <a:pt x="130285" y="43189"/>
                  </a:lnTo>
                  <a:lnTo>
                    <a:pt x="113551" y="43189"/>
                  </a:lnTo>
                  <a:lnTo>
                    <a:pt x="113551" y="51898"/>
                  </a:lnTo>
                  <a:cubicBezTo>
                    <a:pt x="110550" y="52648"/>
                    <a:pt x="107712" y="53855"/>
                    <a:pt x="105037" y="55421"/>
                  </a:cubicBezTo>
                  <a:lnTo>
                    <a:pt x="98872" y="49256"/>
                  </a:lnTo>
                  <a:lnTo>
                    <a:pt x="87031" y="61097"/>
                  </a:lnTo>
                  <a:lnTo>
                    <a:pt x="93196" y="67262"/>
                  </a:lnTo>
                  <a:cubicBezTo>
                    <a:pt x="91630" y="69937"/>
                    <a:pt x="90456" y="72775"/>
                    <a:pt x="89673" y="75776"/>
                  </a:cubicBezTo>
                  <a:lnTo>
                    <a:pt x="87194" y="75776"/>
                  </a:lnTo>
                  <a:cubicBezTo>
                    <a:pt x="81714" y="71013"/>
                    <a:pt x="75222" y="67327"/>
                    <a:pt x="68111" y="65142"/>
                  </a:cubicBezTo>
                  <a:cubicBezTo>
                    <a:pt x="79332" y="59466"/>
                    <a:pt x="87063" y="47821"/>
                    <a:pt x="87063" y="34414"/>
                  </a:cubicBezTo>
                  <a:cubicBezTo>
                    <a:pt x="87063" y="15429"/>
                    <a:pt x="71602" y="0"/>
                    <a:pt x="52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32"/>
          <p:cNvGrpSpPr/>
          <p:nvPr/>
        </p:nvGrpSpPr>
        <p:grpSpPr>
          <a:xfrm>
            <a:off x="4822225" y="3059744"/>
            <a:ext cx="276453" cy="293319"/>
            <a:chOff x="1340675" y="238125"/>
            <a:chExt cx="4919100" cy="5219200"/>
          </a:xfrm>
        </p:grpSpPr>
        <p:sp>
          <p:nvSpPr>
            <p:cNvPr id="324" name="Google Shape;324;p32"/>
            <p:cNvSpPr/>
            <p:nvPr/>
          </p:nvSpPr>
          <p:spPr>
            <a:xfrm>
              <a:off x="5057700" y="4623050"/>
              <a:ext cx="943550" cy="575750"/>
            </a:xfrm>
            <a:custGeom>
              <a:avLst/>
              <a:gdLst/>
              <a:ahLst/>
              <a:cxnLst/>
              <a:rect l="l" t="t" r="r" b="b"/>
              <a:pathLst>
                <a:path w="37742" h="23030" extrusionOk="0">
                  <a:moveTo>
                    <a:pt x="31707" y="0"/>
                  </a:moveTo>
                  <a:lnTo>
                    <a:pt x="31707" y="16995"/>
                  </a:lnTo>
                  <a:lnTo>
                    <a:pt x="0" y="16995"/>
                  </a:lnTo>
                  <a:lnTo>
                    <a:pt x="0" y="23030"/>
                  </a:lnTo>
                  <a:lnTo>
                    <a:pt x="37742" y="23030"/>
                  </a:lnTo>
                  <a:lnTo>
                    <a:pt x="377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4741275" y="5047900"/>
              <a:ext cx="172100" cy="150900"/>
            </a:xfrm>
            <a:custGeom>
              <a:avLst/>
              <a:gdLst/>
              <a:ahLst/>
              <a:cxnLst/>
              <a:rect l="l" t="t" r="r" b="b"/>
              <a:pathLst>
                <a:path w="6884" h="6036" extrusionOk="0">
                  <a:moveTo>
                    <a:pt x="1" y="1"/>
                  </a:moveTo>
                  <a:lnTo>
                    <a:pt x="1" y="6036"/>
                  </a:lnTo>
                  <a:lnTo>
                    <a:pt x="6884" y="6036"/>
                  </a:lnTo>
                  <a:lnTo>
                    <a:pt x="68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1599175" y="4106825"/>
              <a:ext cx="150900" cy="610825"/>
            </a:xfrm>
            <a:custGeom>
              <a:avLst/>
              <a:gdLst/>
              <a:ahLst/>
              <a:cxnLst/>
              <a:rect l="l" t="t" r="r" b="b"/>
              <a:pathLst>
                <a:path w="6036" h="24433" extrusionOk="0">
                  <a:moveTo>
                    <a:pt x="1" y="1"/>
                  </a:moveTo>
                  <a:lnTo>
                    <a:pt x="1" y="24433"/>
                  </a:lnTo>
                  <a:lnTo>
                    <a:pt x="6035" y="24433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1599175" y="3805100"/>
              <a:ext cx="150900" cy="138650"/>
            </a:xfrm>
            <a:custGeom>
              <a:avLst/>
              <a:gdLst/>
              <a:ahLst/>
              <a:cxnLst/>
              <a:rect l="l" t="t" r="r" b="b"/>
              <a:pathLst>
                <a:path w="6036" h="5546" extrusionOk="0">
                  <a:moveTo>
                    <a:pt x="1" y="0"/>
                  </a:moveTo>
                  <a:lnTo>
                    <a:pt x="1" y="5546"/>
                  </a:lnTo>
                  <a:lnTo>
                    <a:pt x="6035" y="5546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1340675" y="238125"/>
              <a:ext cx="4919100" cy="5219200"/>
            </a:xfrm>
            <a:custGeom>
              <a:avLst/>
              <a:gdLst/>
              <a:ahLst/>
              <a:cxnLst/>
              <a:rect l="l" t="t" r="r" b="b"/>
              <a:pathLst>
                <a:path w="196764" h="208768" extrusionOk="0">
                  <a:moveTo>
                    <a:pt x="99197" y="21855"/>
                  </a:moveTo>
                  <a:cubicBezTo>
                    <a:pt x="110125" y="21855"/>
                    <a:pt x="119160" y="30173"/>
                    <a:pt x="120302" y="40807"/>
                  </a:cubicBezTo>
                  <a:lnTo>
                    <a:pt x="76461" y="40807"/>
                  </a:lnTo>
                  <a:cubicBezTo>
                    <a:pt x="77603" y="30173"/>
                    <a:pt x="86606" y="21855"/>
                    <a:pt x="97566" y="21855"/>
                  </a:cubicBezTo>
                  <a:close/>
                  <a:moveTo>
                    <a:pt x="99719" y="6035"/>
                  </a:moveTo>
                  <a:cubicBezTo>
                    <a:pt x="119291" y="6035"/>
                    <a:pt x="135340" y="21464"/>
                    <a:pt x="136253" y="40807"/>
                  </a:cubicBezTo>
                  <a:lnTo>
                    <a:pt x="126337" y="40807"/>
                  </a:lnTo>
                  <a:cubicBezTo>
                    <a:pt x="125195" y="26846"/>
                    <a:pt x="113452" y="15821"/>
                    <a:pt x="99197" y="15821"/>
                  </a:cubicBezTo>
                  <a:lnTo>
                    <a:pt x="97566" y="15821"/>
                  </a:lnTo>
                  <a:cubicBezTo>
                    <a:pt x="83311" y="15821"/>
                    <a:pt x="71568" y="26846"/>
                    <a:pt x="70426" y="40807"/>
                  </a:cubicBezTo>
                  <a:lnTo>
                    <a:pt x="60510" y="40807"/>
                  </a:lnTo>
                  <a:cubicBezTo>
                    <a:pt x="61423" y="21464"/>
                    <a:pt x="77472" y="6035"/>
                    <a:pt x="97044" y="6035"/>
                  </a:cubicBezTo>
                  <a:close/>
                  <a:moveTo>
                    <a:pt x="190728" y="46842"/>
                  </a:moveTo>
                  <a:lnTo>
                    <a:pt x="190728" y="94565"/>
                  </a:lnTo>
                  <a:cubicBezTo>
                    <a:pt x="190728" y="110679"/>
                    <a:pt x="177648" y="123760"/>
                    <a:pt x="161566" y="123760"/>
                  </a:cubicBezTo>
                  <a:lnTo>
                    <a:pt x="115409" y="123760"/>
                  </a:lnTo>
                  <a:lnTo>
                    <a:pt x="115409" y="96653"/>
                  </a:lnTo>
                  <a:lnTo>
                    <a:pt x="81354" y="96653"/>
                  </a:lnTo>
                  <a:lnTo>
                    <a:pt x="81354" y="123760"/>
                  </a:lnTo>
                  <a:lnTo>
                    <a:pt x="35197" y="123760"/>
                  </a:lnTo>
                  <a:cubicBezTo>
                    <a:pt x="19115" y="123760"/>
                    <a:pt x="6035" y="110679"/>
                    <a:pt x="6035" y="94565"/>
                  </a:cubicBezTo>
                  <a:lnTo>
                    <a:pt x="6035" y="46842"/>
                  </a:lnTo>
                  <a:close/>
                  <a:moveTo>
                    <a:pt x="109407" y="102655"/>
                  </a:moveTo>
                  <a:lnTo>
                    <a:pt x="109407" y="150867"/>
                  </a:lnTo>
                  <a:lnTo>
                    <a:pt x="87356" y="150867"/>
                  </a:lnTo>
                  <a:lnTo>
                    <a:pt x="87356" y="102655"/>
                  </a:lnTo>
                  <a:close/>
                  <a:moveTo>
                    <a:pt x="190728" y="114235"/>
                  </a:moveTo>
                  <a:lnTo>
                    <a:pt x="190728" y="202732"/>
                  </a:lnTo>
                  <a:lnTo>
                    <a:pt x="6035" y="202732"/>
                  </a:lnTo>
                  <a:lnTo>
                    <a:pt x="6035" y="114235"/>
                  </a:lnTo>
                  <a:cubicBezTo>
                    <a:pt x="12363" y="123597"/>
                    <a:pt x="23062" y="129794"/>
                    <a:pt x="35197" y="129794"/>
                  </a:cubicBezTo>
                  <a:lnTo>
                    <a:pt x="81354" y="129794"/>
                  </a:lnTo>
                  <a:lnTo>
                    <a:pt x="81354" y="156902"/>
                  </a:lnTo>
                  <a:lnTo>
                    <a:pt x="115409" y="156902"/>
                  </a:lnTo>
                  <a:lnTo>
                    <a:pt x="115409" y="129794"/>
                  </a:lnTo>
                  <a:lnTo>
                    <a:pt x="161566" y="129794"/>
                  </a:lnTo>
                  <a:cubicBezTo>
                    <a:pt x="173701" y="129794"/>
                    <a:pt x="184400" y="123597"/>
                    <a:pt x="190728" y="114235"/>
                  </a:cubicBezTo>
                  <a:close/>
                  <a:moveTo>
                    <a:pt x="97044" y="0"/>
                  </a:moveTo>
                  <a:cubicBezTo>
                    <a:pt x="74145" y="0"/>
                    <a:pt x="55421" y="18137"/>
                    <a:pt x="54475" y="40807"/>
                  </a:cubicBezTo>
                  <a:lnTo>
                    <a:pt x="0" y="40807"/>
                  </a:lnTo>
                  <a:lnTo>
                    <a:pt x="0" y="89444"/>
                  </a:lnTo>
                  <a:lnTo>
                    <a:pt x="0" y="94565"/>
                  </a:lnTo>
                  <a:lnTo>
                    <a:pt x="0" y="208767"/>
                  </a:lnTo>
                  <a:lnTo>
                    <a:pt x="196763" y="208767"/>
                  </a:lnTo>
                  <a:lnTo>
                    <a:pt x="196763" y="94565"/>
                  </a:lnTo>
                  <a:lnTo>
                    <a:pt x="196763" y="89444"/>
                  </a:lnTo>
                  <a:lnTo>
                    <a:pt x="196763" y="40807"/>
                  </a:lnTo>
                  <a:lnTo>
                    <a:pt x="142288" y="40807"/>
                  </a:lnTo>
                  <a:cubicBezTo>
                    <a:pt x="141342" y="18137"/>
                    <a:pt x="122618" y="0"/>
                    <a:pt x="99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1659525" y="2786550"/>
              <a:ext cx="529275" cy="433050"/>
            </a:xfrm>
            <a:custGeom>
              <a:avLst/>
              <a:gdLst/>
              <a:ahLst/>
              <a:cxnLst/>
              <a:rect l="l" t="t" r="r" b="b"/>
              <a:pathLst>
                <a:path w="21171" h="17322" extrusionOk="0">
                  <a:moveTo>
                    <a:pt x="5448" y="0"/>
                  </a:moveTo>
                  <a:lnTo>
                    <a:pt x="0" y="2512"/>
                  </a:lnTo>
                  <a:cubicBezTo>
                    <a:pt x="3752" y="10634"/>
                    <a:pt x="11613" y="16310"/>
                    <a:pt x="20486" y="17321"/>
                  </a:cubicBezTo>
                  <a:lnTo>
                    <a:pt x="21171" y="11352"/>
                  </a:lnTo>
                  <a:cubicBezTo>
                    <a:pt x="14353" y="10569"/>
                    <a:pt x="8351" y="6230"/>
                    <a:pt x="5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4817125" y="1516800"/>
              <a:ext cx="218575" cy="150900"/>
            </a:xfrm>
            <a:custGeom>
              <a:avLst/>
              <a:gdLst/>
              <a:ahLst/>
              <a:cxnLst/>
              <a:rect l="l" t="t" r="r" b="b"/>
              <a:pathLst>
                <a:path w="8743" h="6036" extrusionOk="0">
                  <a:moveTo>
                    <a:pt x="1" y="1"/>
                  </a:moveTo>
                  <a:lnTo>
                    <a:pt x="1" y="6036"/>
                  </a:lnTo>
                  <a:lnTo>
                    <a:pt x="8743" y="6036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5308050" y="1516800"/>
              <a:ext cx="693200" cy="433075"/>
            </a:xfrm>
            <a:custGeom>
              <a:avLst/>
              <a:gdLst/>
              <a:ahLst/>
              <a:cxnLst/>
              <a:rect l="l" t="t" r="r" b="b"/>
              <a:pathLst>
                <a:path w="27728" h="17323" extrusionOk="0">
                  <a:moveTo>
                    <a:pt x="1" y="1"/>
                  </a:moveTo>
                  <a:lnTo>
                    <a:pt x="1" y="6036"/>
                  </a:lnTo>
                  <a:lnTo>
                    <a:pt x="21693" y="6036"/>
                  </a:lnTo>
                  <a:lnTo>
                    <a:pt x="21693" y="17322"/>
                  </a:lnTo>
                  <a:lnTo>
                    <a:pt x="27728" y="17322"/>
                  </a:lnTo>
                  <a:lnTo>
                    <a:pt x="277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3568600" y="3490325"/>
              <a:ext cx="463225" cy="464025"/>
            </a:xfrm>
            <a:custGeom>
              <a:avLst/>
              <a:gdLst/>
              <a:ahLst/>
              <a:cxnLst/>
              <a:rect l="l" t="t" r="r" b="b"/>
              <a:pathLst>
                <a:path w="18529" h="18561" extrusionOk="0">
                  <a:moveTo>
                    <a:pt x="9265" y="6035"/>
                  </a:moveTo>
                  <a:cubicBezTo>
                    <a:pt x="11059" y="6035"/>
                    <a:pt x="12527" y="7503"/>
                    <a:pt x="12527" y="9297"/>
                  </a:cubicBezTo>
                  <a:cubicBezTo>
                    <a:pt x="12527" y="11058"/>
                    <a:pt x="11059" y="12526"/>
                    <a:pt x="9265" y="12526"/>
                  </a:cubicBezTo>
                  <a:cubicBezTo>
                    <a:pt x="7470" y="12526"/>
                    <a:pt x="6003" y="11058"/>
                    <a:pt x="6003" y="9297"/>
                  </a:cubicBezTo>
                  <a:cubicBezTo>
                    <a:pt x="6003" y="7503"/>
                    <a:pt x="7470" y="6035"/>
                    <a:pt x="9265" y="6035"/>
                  </a:cubicBezTo>
                  <a:close/>
                  <a:moveTo>
                    <a:pt x="9265" y="0"/>
                  </a:moveTo>
                  <a:cubicBezTo>
                    <a:pt x="4143" y="0"/>
                    <a:pt x="1" y="4175"/>
                    <a:pt x="1" y="9297"/>
                  </a:cubicBezTo>
                  <a:cubicBezTo>
                    <a:pt x="1" y="14385"/>
                    <a:pt x="4143" y="18561"/>
                    <a:pt x="9265" y="18561"/>
                  </a:cubicBezTo>
                  <a:cubicBezTo>
                    <a:pt x="14386" y="18561"/>
                    <a:pt x="18529" y="14385"/>
                    <a:pt x="18529" y="9297"/>
                  </a:cubicBezTo>
                  <a:cubicBezTo>
                    <a:pt x="18529" y="4175"/>
                    <a:pt x="14386" y="0"/>
                    <a:pt x="9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" name="Google Shape;333;p32"/>
          <p:cNvSpPr txBox="1">
            <a:spLocks noGrp="1"/>
          </p:cNvSpPr>
          <p:nvPr>
            <p:ph type="ctrTitle" idx="4294967295"/>
          </p:nvPr>
        </p:nvSpPr>
        <p:spPr>
          <a:xfrm flipH="1">
            <a:off x="2098858" y="2298027"/>
            <a:ext cx="1485300" cy="4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lt1"/>
                </a:solidFill>
              </a:rPr>
              <a:t>Интенсивность</a:t>
            </a:r>
            <a:endParaRPr sz="1300" dirty="0">
              <a:solidFill>
                <a:schemeClr val="lt1"/>
              </a:solidFill>
            </a:endParaRPr>
          </a:p>
        </p:txBody>
      </p:sp>
      <p:sp>
        <p:nvSpPr>
          <p:cNvPr id="334" name="Google Shape;334;p32"/>
          <p:cNvSpPr txBox="1">
            <a:spLocks noGrp="1"/>
          </p:cNvSpPr>
          <p:nvPr>
            <p:ph type="subTitle" idx="4294967295"/>
          </p:nvPr>
        </p:nvSpPr>
        <p:spPr>
          <a:xfrm flipH="1">
            <a:off x="1974420" y="2614356"/>
            <a:ext cx="17340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solidFill>
                  <a:schemeClr val="lt1"/>
                </a:solidFill>
              </a:rPr>
              <a:t>прибытия грузовиков</a:t>
            </a:r>
            <a:endParaRPr lang="en-US" sz="1100" dirty="0">
              <a:solidFill>
                <a:schemeClr val="lt1"/>
              </a:solidFill>
            </a:endParaRPr>
          </a:p>
        </p:txBody>
      </p:sp>
      <p:sp>
        <p:nvSpPr>
          <p:cNvPr id="335" name="Google Shape;335;p32"/>
          <p:cNvSpPr txBox="1">
            <a:spLocks noGrp="1"/>
          </p:cNvSpPr>
          <p:nvPr>
            <p:ph type="ctrTitle" idx="4294967295"/>
          </p:nvPr>
        </p:nvSpPr>
        <p:spPr>
          <a:xfrm flipH="1">
            <a:off x="4365593" y="3375139"/>
            <a:ext cx="1191600" cy="3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/>
              <a:t>Количество</a:t>
            </a:r>
            <a:endParaRPr sz="1100" dirty="0"/>
          </a:p>
        </p:txBody>
      </p:sp>
      <p:sp>
        <p:nvSpPr>
          <p:cNvPr id="336" name="Google Shape;336;p32"/>
          <p:cNvSpPr txBox="1">
            <a:spLocks noGrp="1"/>
          </p:cNvSpPr>
          <p:nvPr>
            <p:ph type="subTitle" idx="4294967295"/>
          </p:nvPr>
        </p:nvSpPr>
        <p:spPr>
          <a:xfrm flipH="1">
            <a:off x="4212268" y="3575771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900" dirty="0"/>
              <a:t>ячеек для хранения груза;</a:t>
            </a:r>
            <a:r>
              <a:rPr lang="en-US" sz="900" dirty="0"/>
              <a:t>	</a:t>
            </a:r>
          </a:p>
        </p:txBody>
      </p:sp>
      <p:sp>
        <p:nvSpPr>
          <p:cNvPr id="337" name="Google Shape;337;p32"/>
          <p:cNvSpPr txBox="1">
            <a:spLocks noGrp="1"/>
          </p:cNvSpPr>
          <p:nvPr>
            <p:ph type="ctrTitle" idx="4294967295"/>
          </p:nvPr>
        </p:nvSpPr>
        <p:spPr>
          <a:xfrm flipH="1">
            <a:off x="4443501" y="1422543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/>
              <a:t>Количество</a:t>
            </a:r>
            <a:endParaRPr sz="1100" dirty="0"/>
          </a:p>
        </p:txBody>
      </p:sp>
      <p:sp>
        <p:nvSpPr>
          <p:cNvPr id="338" name="Google Shape;338;p32"/>
          <p:cNvSpPr txBox="1">
            <a:spLocks noGrp="1"/>
          </p:cNvSpPr>
          <p:nvPr>
            <p:ph type="subTitle" idx="4294967295"/>
          </p:nvPr>
        </p:nvSpPr>
        <p:spPr>
          <a:xfrm flipH="1">
            <a:off x="4212888" y="1631818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900" dirty="0"/>
              <a:t>водителей погрузчиков;</a:t>
            </a:r>
            <a:endParaRPr lang="en-US" sz="900" dirty="0"/>
          </a:p>
        </p:txBody>
      </p:sp>
      <p:sp>
        <p:nvSpPr>
          <p:cNvPr id="339" name="Google Shape;339;p32"/>
          <p:cNvSpPr/>
          <p:nvPr/>
        </p:nvSpPr>
        <p:spPr>
          <a:xfrm>
            <a:off x="5725351" y="1891017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0" name="Google Shape;340;p32"/>
          <p:cNvSpPr txBox="1">
            <a:spLocks noGrp="1"/>
          </p:cNvSpPr>
          <p:nvPr>
            <p:ph type="ctrTitle" idx="4294967295"/>
          </p:nvPr>
        </p:nvSpPr>
        <p:spPr>
          <a:xfrm flipH="1">
            <a:off x="6174201" y="2402005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/>
              <a:t>Количество</a:t>
            </a:r>
            <a:endParaRPr sz="1100" dirty="0"/>
          </a:p>
        </p:txBody>
      </p:sp>
      <p:sp>
        <p:nvSpPr>
          <p:cNvPr id="341" name="Google Shape;341;p32"/>
          <p:cNvSpPr txBox="1">
            <a:spLocks noGrp="1"/>
          </p:cNvSpPr>
          <p:nvPr>
            <p:ph type="subTitle" idx="4294967295"/>
          </p:nvPr>
        </p:nvSpPr>
        <p:spPr>
          <a:xfrm flipH="1">
            <a:off x="5943588" y="2611280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900" dirty="0"/>
              <a:t>парковочных мест.</a:t>
            </a:r>
            <a:endParaRPr lang="en-US" sz="900" dirty="0"/>
          </a:p>
        </p:txBody>
      </p:sp>
      <p:grpSp>
        <p:nvGrpSpPr>
          <p:cNvPr id="342" name="Google Shape;342;p32"/>
          <p:cNvGrpSpPr/>
          <p:nvPr/>
        </p:nvGrpSpPr>
        <p:grpSpPr>
          <a:xfrm>
            <a:off x="6556153" y="2043431"/>
            <a:ext cx="271900" cy="306367"/>
            <a:chOff x="1484200" y="238125"/>
            <a:chExt cx="4632025" cy="5219200"/>
          </a:xfrm>
        </p:grpSpPr>
        <p:sp>
          <p:nvSpPr>
            <p:cNvPr id="343" name="Google Shape;343;p32"/>
            <p:cNvSpPr/>
            <p:nvPr/>
          </p:nvSpPr>
          <p:spPr>
            <a:xfrm>
              <a:off x="2594900" y="677675"/>
              <a:ext cx="666275" cy="420000"/>
            </a:xfrm>
            <a:custGeom>
              <a:avLst/>
              <a:gdLst/>
              <a:ahLst/>
              <a:cxnLst/>
              <a:rect l="l" t="t" r="r" b="b"/>
              <a:pathLst>
                <a:path w="26651" h="16800" extrusionOk="0">
                  <a:moveTo>
                    <a:pt x="25052" y="0"/>
                  </a:moveTo>
                  <a:cubicBezTo>
                    <a:pt x="16049" y="2479"/>
                    <a:pt x="7601" y="6459"/>
                    <a:pt x="0" y="11906"/>
                  </a:cubicBezTo>
                  <a:lnTo>
                    <a:pt x="3523" y="16799"/>
                  </a:lnTo>
                  <a:cubicBezTo>
                    <a:pt x="10537" y="11776"/>
                    <a:pt x="18300" y="8090"/>
                    <a:pt x="26651" y="5806"/>
                  </a:cubicBezTo>
                  <a:lnTo>
                    <a:pt x="250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2239350" y="1160450"/>
              <a:ext cx="237325" cy="238950"/>
            </a:xfrm>
            <a:custGeom>
              <a:avLst/>
              <a:gdLst/>
              <a:ahLst/>
              <a:cxnLst/>
              <a:rect l="l" t="t" r="r" b="b"/>
              <a:pathLst>
                <a:path w="9493" h="9558" extrusionOk="0">
                  <a:moveTo>
                    <a:pt x="5317" y="0"/>
                  </a:moveTo>
                  <a:cubicBezTo>
                    <a:pt x="3458" y="1762"/>
                    <a:pt x="1664" y="3686"/>
                    <a:pt x="0" y="5643"/>
                  </a:cubicBezTo>
                  <a:lnTo>
                    <a:pt x="4567" y="9558"/>
                  </a:lnTo>
                  <a:cubicBezTo>
                    <a:pt x="6100" y="7731"/>
                    <a:pt x="7764" y="5970"/>
                    <a:pt x="9493" y="4339"/>
                  </a:cubicBezTo>
                  <a:lnTo>
                    <a:pt x="53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5072375" y="3295400"/>
              <a:ext cx="512150" cy="675275"/>
            </a:xfrm>
            <a:custGeom>
              <a:avLst/>
              <a:gdLst/>
              <a:ahLst/>
              <a:cxnLst/>
              <a:rect l="l" t="t" r="r" b="b"/>
              <a:pathLst>
                <a:path w="20486" h="27011" extrusionOk="0">
                  <a:moveTo>
                    <a:pt x="14940" y="1"/>
                  </a:moveTo>
                  <a:cubicBezTo>
                    <a:pt x="11418" y="8515"/>
                    <a:pt x="6394" y="16213"/>
                    <a:pt x="1" y="22867"/>
                  </a:cubicBezTo>
                  <a:lnTo>
                    <a:pt x="4372" y="27010"/>
                  </a:lnTo>
                  <a:cubicBezTo>
                    <a:pt x="11254" y="19834"/>
                    <a:pt x="16702" y="11516"/>
                    <a:pt x="20486" y="2284"/>
                  </a:cubicBezTo>
                  <a:lnTo>
                    <a:pt x="149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5525800" y="2907225"/>
              <a:ext cx="181050" cy="188400"/>
            </a:xfrm>
            <a:custGeom>
              <a:avLst/>
              <a:gdLst/>
              <a:ahLst/>
              <a:cxnLst/>
              <a:rect l="l" t="t" r="r" b="b"/>
              <a:pathLst>
                <a:path w="7242" h="7536" extrusionOk="0">
                  <a:moveTo>
                    <a:pt x="1305" y="1"/>
                  </a:moveTo>
                  <a:cubicBezTo>
                    <a:pt x="946" y="2023"/>
                    <a:pt x="522" y="4046"/>
                    <a:pt x="0" y="6003"/>
                  </a:cubicBezTo>
                  <a:lnTo>
                    <a:pt x="5839" y="7536"/>
                  </a:lnTo>
                  <a:cubicBezTo>
                    <a:pt x="6394" y="5383"/>
                    <a:pt x="6850" y="3198"/>
                    <a:pt x="7242" y="1012"/>
                  </a:cubicBezTo>
                  <a:lnTo>
                    <a:pt x="13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1484200" y="238125"/>
              <a:ext cx="4632025" cy="5219200"/>
            </a:xfrm>
            <a:custGeom>
              <a:avLst/>
              <a:gdLst/>
              <a:ahLst/>
              <a:cxnLst/>
              <a:rect l="l" t="t" r="r" b="b"/>
              <a:pathLst>
                <a:path w="185281" h="208768" extrusionOk="0">
                  <a:moveTo>
                    <a:pt x="155890" y="14027"/>
                  </a:moveTo>
                  <a:lnTo>
                    <a:pt x="155890" y="24661"/>
                  </a:lnTo>
                  <a:lnTo>
                    <a:pt x="151617" y="28934"/>
                  </a:lnTo>
                  <a:lnTo>
                    <a:pt x="155858" y="33207"/>
                  </a:lnTo>
                  <a:lnTo>
                    <a:pt x="160164" y="28901"/>
                  </a:lnTo>
                  <a:lnTo>
                    <a:pt x="170765" y="28901"/>
                  </a:lnTo>
                  <a:lnTo>
                    <a:pt x="161534" y="38165"/>
                  </a:lnTo>
                  <a:lnTo>
                    <a:pt x="146626" y="38165"/>
                  </a:lnTo>
                  <a:lnTo>
                    <a:pt x="146626" y="23291"/>
                  </a:lnTo>
                  <a:lnTo>
                    <a:pt x="155890" y="14027"/>
                  </a:lnTo>
                  <a:close/>
                  <a:moveTo>
                    <a:pt x="93260" y="9819"/>
                  </a:moveTo>
                  <a:cubicBezTo>
                    <a:pt x="110451" y="10340"/>
                    <a:pt x="126761" y="15984"/>
                    <a:pt x="140624" y="26194"/>
                  </a:cubicBezTo>
                  <a:lnTo>
                    <a:pt x="140624" y="39927"/>
                  </a:lnTo>
                  <a:lnTo>
                    <a:pt x="125195" y="55356"/>
                  </a:lnTo>
                  <a:cubicBezTo>
                    <a:pt x="116616" y="47690"/>
                    <a:pt x="105493" y="42830"/>
                    <a:pt x="93260" y="42210"/>
                  </a:cubicBezTo>
                  <a:lnTo>
                    <a:pt x="93260" y="9819"/>
                  </a:lnTo>
                  <a:close/>
                  <a:moveTo>
                    <a:pt x="87226" y="9851"/>
                  </a:moveTo>
                  <a:lnTo>
                    <a:pt x="87226" y="42243"/>
                  </a:lnTo>
                  <a:cubicBezTo>
                    <a:pt x="61260" y="43874"/>
                    <a:pt x="40351" y="64620"/>
                    <a:pt x="38524" y="90553"/>
                  </a:cubicBezTo>
                  <a:lnTo>
                    <a:pt x="6100" y="90553"/>
                  </a:lnTo>
                  <a:cubicBezTo>
                    <a:pt x="8025" y="46777"/>
                    <a:pt x="43385" y="11547"/>
                    <a:pt x="87226" y="9851"/>
                  </a:cubicBezTo>
                  <a:close/>
                  <a:moveTo>
                    <a:pt x="158598" y="44200"/>
                  </a:moveTo>
                  <a:cubicBezTo>
                    <a:pt x="168612" y="57770"/>
                    <a:pt x="174223" y="73721"/>
                    <a:pt x="174940" y="90553"/>
                  </a:cubicBezTo>
                  <a:lnTo>
                    <a:pt x="142549" y="90553"/>
                  </a:lnTo>
                  <a:cubicBezTo>
                    <a:pt x="141701" y="78712"/>
                    <a:pt x="136906" y="67947"/>
                    <a:pt x="129468" y="59596"/>
                  </a:cubicBezTo>
                  <a:lnTo>
                    <a:pt x="144865" y="44200"/>
                  </a:lnTo>
                  <a:close/>
                  <a:moveTo>
                    <a:pt x="90912" y="89639"/>
                  </a:moveTo>
                  <a:lnTo>
                    <a:pt x="88400" y="92151"/>
                  </a:lnTo>
                  <a:lnTo>
                    <a:pt x="92673" y="96392"/>
                  </a:lnTo>
                  <a:lnTo>
                    <a:pt x="95152" y="93913"/>
                  </a:lnTo>
                  <a:cubicBezTo>
                    <a:pt x="95152" y="94043"/>
                    <a:pt x="95185" y="94141"/>
                    <a:pt x="95185" y="94271"/>
                  </a:cubicBezTo>
                  <a:cubicBezTo>
                    <a:pt x="95185" y="96848"/>
                    <a:pt x="93097" y="98903"/>
                    <a:pt x="90520" y="98903"/>
                  </a:cubicBezTo>
                  <a:cubicBezTo>
                    <a:pt x="87976" y="98903"/>
                    <a:pt x="85888" y="96848"/>
                    <a:pt x="85888" y="94271"/>
                  </a:cubicBezTo>
                  <a:cubicBezTo>
                    <a:pt x="85888" y="91727"/>
                    <a:pt x="87976" y="89639"/>
                    <a:pt x="90520" y="89639"/>
                  </a:cubicBezTo>
                  <a:close/>
                  <a:moveTo>
                    <a:pt x="93260" y="48245"/>
                  </a:moveTo>
                  <a:cubicBezTo>
                    <a:pt x="103829" y="48865"/>
                    <a:pt x="113452" y="53040"/>
                    <a:pt x="120922" y="59629"/>
                  </a:cubicBezTo>
                  <a:lnTo>
                    <a:pt x="95642" y="84910"/>
                  </a:lnTo>
                  <a:cubicBezTo>
                    <a:pt x="94108" y="84094"/>
                    <a:pt x="92380" y="83605"/>
                    <a:pt x="90520" y="83605"/>
                  </a:cubicBezTo>
                  <a:cubicBezTo>
                    <a:pt x="84649" y="83605"/>
                    <a:pt x="79854" y="88400"/>
                    <a:pt x="79854" y="94271"/>
                  </a:cubicBezTo>
                  <a:cubicBezTo>
                    <a:pt x="79854" y="100143"/>
                    <a:pt x="84649" y="104938"/>
                    <a:pt x="90520" y="104938"/>
                  </a:cubicBezTo>
                  <a:cubicBezTo>
                    <a:pt x="96424" y="104938"/>
                    <a:pt x="101187" y="100143"/>
                    <a:pt x="101187" y="94271"/>
                  </a:cubicBezTo>
                  <a:cubicBezTo>
                    <a:pt x="101187" y="92412"/>
                    <a:pt x="100730" y="90683"/>
                    <a:pt x="99882" y="89183"/>
                  </a:cubicBezTo>
                  <a:lnTo>
                    <a:pt x="125195" y="63870"/>
                  </a:lnTo>
                  <a:cubicBezTo>
                    <a:pt x="131556" y="71111"/>
                    <a:pt x="135699" y="80375"/>
                    <a:pt x="136514" y="90553"/>
                  </a:cubicBezTo>
                  <a:lnTo>
                    <a:pt x="123238" y="90553"/>
                  </a:lnTo>
                  <a:lnTo>
                    <a:pt x="123238" y="96555"/>
                  </a:lnTo>
                  <a:lnTo>
                    <a:pt x="136612" y="96555"/>
                  </a:lnTo>
                  <a:cubicBezTo>
                    <a:pt x="135438" y="120041"/>
                    <a:pt x="116681" y="138961"/>
                    <a:pt x="93260" y="140331"/>
                  </a:cubicBezTo>
                  <a:lnTo>
                    <a:pt x="93260" y="126565"/>
                  </a:lnTo>
                  <a:lnTo>
                    <a:pt x="87226" y="126565"/>
                  </a:lnTo>
                  <a:lnTo>
                    <a:pt x="87226" y="140298"/>
                  </a:lnTo>
                  <a:cubicBezTo>
                    <a:pt x="64098" y="138634"/>
                    <a:pt x="45603" y="119845"/>
                    <a:pt x="44461" y="96555"/>
                  </a:cubicBezTo>
                  <a:lnTo>
                    <a:pt x="57248" y="96555"/>
                  </a:lnTo>
                  <a:lnTo>
                    <a:pt x="57248" y="90553"/>
                  </a:lnTo>
                  <a:lnTo>
                    <a:pt x="44559" y="90553"/>
                  </a:lnTo>
                  <a:cubicBezTo>
                    <a:pt x="46386" y="67947"/>
                    <a:pt x="64555" y="49876"/>
                    <a:pt x="87226" y="48277"/>
                  </a:cubicBezTo>
                  <a:lnTo>
                    <a:pt x="87226" y="60542"/>
                  </a:lnTo>
                  <a:lnTo>
                    <a:pt x="93260" y="60542"/>
                  </a:lnTo>
                  <a:lnTo>
                    <a:pt x="93260" y="48245"/>
                  </a:lnTo>
                  <a:close/>
                  <a:moveTo>
                    <a:pt x="38426" y="96555"/>
                  </a:moveTo>
                  <a:cubicBezTo>
                    <a:pt x="39601" y="123173"/>
                    <a:pt x="60771" y="144669"/>
                    <a:pt x="87226" y="146333"/>
                  </a:cubicBezTo>
                  <a:lnTo>
                    <a:pt x="87226" y="178724"/>
                  </a:lnTo>
                  <a:cubicBezTo>
                    <a:pt x="42928" y="176995"/>
                    <a:pt x="7242" y="141016"/>
                    <a:pt x="6067" y="96555"/>
                  </a:cubicBezTo>
                  <a:close/>
                  <a:moveTo>
                    <a:pt x="175006" y="96555"/>
                  </a:moveTo>
                  <a:cubicBezTo>
                    <a:pt x="173799" y="141211"/>
                    <a:pt x="137852" y="177322"/>
                    <a:pt x="93260" y="178724"/>
                  </a:cubicBezTo>
                  <a:lnTo>
                    <a:pt x="93260" y="146365"/>
                  </a:lnTo>
                  <a:cubicBezTo>
                    <a:pt x="120009" y="144963"/>
                    <a:pt x="141473" y="123368"/>
                    <a:pt x="142614" y="96555"/>
                  </a:cubicBezTo>
                  <a:close/>
                  <a:moveTo>
                    <a:pt x="109538" y="182802"/>
                  </a:moveTo>
                  <a:lnTo>
                    <a:pt x="109538" y="190467"/>
                  </a:lnTo>
                  <a:lnTo>
                    <a:pt x="90553" y="190467"/>
                  </a:lnTo>
                  <a:lnTo>
                    <a:pt x="90553" y="196502"/>
                  </a:lnTo>
                  <a:lnTo>
                    <a:pt x="109538" y="196502"/>
                  </a:lnTo>
                  <a:lnTo>
                    <a:pt x="109538" y="202732"/>
                  </a:lnTo>
                  <a:lnTo>
                    <a:pt x="71536" y="202732"/>
                  </a:lnTo>
                  <a:lnTo>
                    <a:pt x="71536" y="182802"/>
                  </a:lnTo>
                  <a:cubicBezTo>
                    <a:pt x="77701" y="184139"/>
                    <a:pt x="84062" y="184792"/>
                    <a:pt x="90520" y="184792"/>
                  </a:cubicBezTo>
                  <a:cubicBezTo>
                    <a:pt x="97012" y="184792"/>
                    <a:pt x="103373" y="184139"/>
                    <a:pt x="109538" y="182802"/>
                  </a:cubicBezTo>
                  <a:close/>
                  <a:moveTo>
                    <a:pt x="161403" y="0"/>
                  </a:moveTo>
                  <a:lnTo>
                    <a:pt x="141766" y="19637"/>
                  </a:lnTo>
                  <a:cubicBezTo>
                    <a:pt x="126663" y="9231"/>
                    <a:pt x="109016" y="3751"/>
                    <a:pt x="90520" y="3751"/>
                  </a:cubicBezTo>
                  <a:cubicBezTo>
                    <a:pt x="66349" y="3751"/>
                    <a:pt x="43613" y="13178"/>
                    <a:pt x="26520" y="30271"/>
                  </a:cubicBezTo>
                  <a:cubicBezTo>
                    <a:pt x="9427" y="47364"/>
                    <a:pt x="0" y="70100"/>
                    <a:pt x="0" y="94271"/>
                  </a:cubicBezTo>
                  <a:cubicBezTo>
                    <a:pt x="0" y="118443"/>
                    <a:pt x="9427" y="141179"/>
                    <a:pt x="26520" y="158304"/>
                  </a:cubicBezTo>
                  <a:cubicBezTo>
                    <a:pt x="37546" y="169330"/>
                    <a:pt x="50920" y="177158"/>
                    <a:pt x="65501" y="181301"/>
                  </a:cubicBezTo>
                  <a:lnTo>
                    <a:pt x="65501" y="208767"/>
                  </a:lnTo>
                  <a:lnTo>
                    <a:pt x="115572" y="208767"/>
                  </a:lnTo>
                  <a:lnTo>
                    <a:pt x="115572" y="181301"/>
                  </a:lnTo>
                  <a:cubicBezTo>
                    <a:pt x="130153" y="177126"/>
                    <a:pt x="143528" y="169330"/>
                    <a:pt x="154553" y="158304"/>
                  </a:cubicBezTo>
                  <a:cubicBezTo>
                    <a:pt x="171646" y="141179"/>
                    <a:pt x="181073" y="118443"/>
                    <a:pt x="181073" y="94271"/>
                  </a:cubicBezTo>
                  <a:cubicBezTo>
                    <a:pt x="181073" y="75776"/>
                    <a:pt x="175593" y="58129"/>
                    <a:pt x="165187" y="43026"/>
                  </a:cubicBezTo>
                  <a:lnTo>
                    <a:pt x="185281" y="22932"/>
                  </a:lnTo>
                  <a:lnTo>
                    <a:pt x="181008" y="18659"/>
                  </a:lnTo>
                  <a:lnTo>
                    <a:pt x="176800" y="22899"/>
                  </a:lnTo>
                  <a:lnTo>
                    <a:pt x="166166" y="22899"/>
                  </a:lnTo>
                  <a:lnTo>
                    <a:pt x="169689" y="19376"/>
                  </a:lnTo>
                  <a:lnTo>
                    <a:pt x="165415" y="15136"/>
                  </a:lnTo>
                  <a:lnTo>
                    <a:pt x="161925" y="18626"/>
                  </a:lnTo>
                  <a:lnTo>
                    <a:pt x="161925" y="7992"/>
                  </a:lnTo>
                  <a:lnTo>
                    <a:pt x="165676" y="4273"/>
                  </a:lnTo>
                  <a:lnTo>
                    <a:pt x="1614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D4B03C86-D45A-4F03-B91B-60AFD49592AE}"/>
              </a:ext>
            </a:extLst>
          </p:cNvPr>
          <p:cNvSpPr txBox="1"/>
          <p:nvPr/>
        </p:nvSpPr>
        <p:spPr>
          <a:xfrm>
            <a:off x="351801" y="133083"/>
            <a:ext cx="2364248" cy="10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Требуется смоделировать работу склада при различных условиях:</a:t>
            </a:r>
            <a:endParaRPr lang="ru-RU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ctrTitle"/>
          </p:nvPr>
        </p:nvSpPr>
        <p:spPr>
          <a:xfrm flipH="1">
            <a:off x="7036358" y="0"/>
            <a:ext cx="2107642" cy="927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Результаты эксперимента</a:t>
            </a:r>
            <a:endParaRPr sz="1800" b="1" dirty="0"/>
          </a:p>
        </p:txBody>
      </p:sp>
      <p:sp>
        <p:nvSpPr>
          <p:cNvPr id="201" name="Google Shape;201;p29"/>
          <p:cNvSpPr/>
          <p:nvPr/>
        </p:nvSpPr>
        <p:spPr>
          <a:xfrm>
            <a:off x="-236550" y="-326787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1" name="Google Shape;211;p29"/>
          <p:cNvCxnSpPr/>
          <p:nvPr/>
        </p:nvCxnSpPr>
        <p:spPr>
          <a:xfrm>
            <a:off x="2473526" y="1667351"/>
            <a:ext cx="0" cy="2600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2" name="Google Shape;212;p29"/>
          <p:cNvGrpSpPr/>
          <p:nvPr/>
        </p:nvGrpSpPr>
        <p:grpSpPr>
          <a:xfrm>
            <a:off x="1627291" y="1808463"/>
            <a:ext cx="329219" cy="334551"/>
            <a:chOff x="1232200" y="238125"/>
            <a:chExt cx="5136025" cy="5219200"/>
          </a:xfrm>
        </p:grpSpPr>
        <p:sp>
          <p:nvSpPr>
            <p:cNvPr id="213" name="Google Shape;213;p29"/>
            <p:cNvSpPr/>
            <p:nvPr/>
          </p:nvSpPr>
          <p:spPr>
            <a:xfrm>
              <a:off x="1232200" y="2644400"/>
              <a:ext cx="5136025" cy="2812925"/>
            </a:xfrm>
            <a:custGeom>
              <a:avLst/>
              <a:gdLst/>
              <a:ahLst/>
              <a:cxnLst/>
              <a:rect l="l" t="t" r="r" b="b"/>
              <a:pathLst>
                <a:path w="205441" h="112517" extrusionOk="0">
                  <a:moveTo>
                    <a:pt x="160025" y="6007"/>
                  </a:moveTo>
                  <a:cubicBezTo>
                    <a:pt x="160137" y="6007"/>
                    <a:pt x="160249" y="6009"/>
                    <a:pt x="160360" y="6012"/>
                  </a:cubicBezTo>
                  <a:cubicBezTo>
                    <a:pt x="157979" y="7023"/>
                    <a:pt x="155728" y="8491"/>
                    <a:pt x="153771" y="10416"/>
                  </a:cubicBezTo>
                  <a:lnTo>
                    <a:pt x="135797" y="28422"/>
                  </a:lnTo>
                  <a:lnTo>
                    <a:pt x="130284" y="28422"/>
                  </a:lnTo>
                  <a:cubicBezTo>
                    <a:pt x="130611" y="28129"/>
                    <a:pt x="130904" y="27835"/>
                    <a:pt x="131198" y="27541"/>
                  </a:cubicBezTo>
                  <a:cubicBezTo>
                    <a:pt x="131948" y="26759"/>
                    <a:pt x="132633" y="25943"/>
                    <a:pt x="133285" y="25062"/>
                  </a:cubicBezTo>
                  <a:cubicBezTo>
                    <a:pt x="133742" y="25128"/>
                    <a:pt x="134036" y="25160"/>
                    <a:pt x="134036" y="25160"/>
                  </a:cubicBezTo>
                  <a:lnTo>
                    <a:pt x="135504" y="25356"/>
                  </a:lnTo>
                  <a:lnTo>
                    <a:pt x="150900" y="9959"/>
                  </a:lnTo>
                  <a:cubicBezTo>
                    <a:pt x="153515" y="7344"/>
                    <a:pt x="156861" y="6007"/>
                    <a:pt x="160025" y="6007"/>
                  </a:cubicBezTo>
                  <a:close/>
                  <a:moveTo>
                    <a:pt x="168324" y="10446"/>
                  </a:moveTo>
                  <a:cubicBezTo>
                    <a:pt x="170490" y="10446"/>
                    <a:pt x="172657" y="10925"/>
                    <a:pt x="174647" y="11884"/>
                  </a:cubicBezTo>
                  <a:cubicBezTo>
                    <a:pt x="172592" y="12862"/>
                    <a:pt x="170668" y="14200"/>
                    <a:pt x="168939" y="15896"/>
                  </a:cubicBezTo>
                  <a:lnTo>
                    <a:pt x="146138" y="38730"/>
                  </a:lnTo>
                  <a:lnTo>
                    <a:pt x="132959" y="38730"/>
                  </a:lnTo>
                  <a:lnTo>
                    <a:pt x="132959" y="44765"/>
                  </a:lnTo>
                  <a:lnTo>
                    <a:pt x="148617" y="44765"/>
                  </a:lnTo>
                  <a:lnTo>
                    <a:pt x="173212" y="20169"/>
                  </a:lnTo>
                  <a:cubicBezTo>
                    <a:pt x="176039" y="17324"/>
                    <a:pt x="179768" y="15907"/>
                    <a:pt x="183494" y="15907"/>
                  </a:cubicBezTo>
                  <a:cubicBezTo>
                    <a:pt x="186260" y="15907"/>
                    <a:pt x="189023" y="16688"/>
                    <a:pt x="191414" y="18245"/>
                  </a:cubicBezTo>
                  <a:lnTo>
                    <a:pt x="189163" y="20528"/>
                  </a:lnTo>
                  <a:cubicBezTo>
                    <a:pt x="189033" y="20495"/>
                    <a:pt x="188902" y="20495"/>
                    <a:pt x="188772" y="20495"/>
                  </a:cubicBezTo>
                  <a:cubicBezTo>
                    <a:pt x="183259" y="20495"/>
                    <a:pt x="178105" y="22648"/>
                    <a:pt x="174223" y="26530"/>
                  </a:cubicBezTo>
                  <a:lnTo>
                    <a:pt x="151389" y="49364"/>
                  </a:lnTo>
                  <a:lnTo>
                    <a:pt x="120661" y="49364"/>
                  </a:lnTo>
                  <a:cubicBezTo>
                    <a:pt x="114725" y="49364"/>
                    <a:pt x="109114" y="47048"/>
                    <a:pt x="104906" y="42840"/>
                  </a:cubicBezTo>
                  <a:lnTo>
                    <a:pt x="96555" y="34457"/>
                  </a:lnTo>
                  <a:lnTo>
                    <a:pt x="114790" y="34457"/>
                  </a:lnTo>
                  <a:cubicBezTo>
                    <a:pt x="115181" y="34457"/>
                    <a:pt x="115573" y="34457"/>
                    <a:pt x="115964" y="34424"/>
                  </a:cubicBezTo>
                  <a:lnTo>
                    <a:pt x="138309" y="34424"/>
                  </a:lnTo>
                  <a:lnTo>
                    <a:pt x="158044" y="14689"/>
                  </a:lnTo>
                  <a:cubicBezTo>
                    <a:pt x="160870" y="11863"/>
                    <a:pt x="164596" y="10446"/>
                    <a:pt x="168324" y="10446"/>
                  </a:cubicBezTo>
                  <a:close/>
                  <a:moveTo>
                    <a:pt x="131491" y="14069"/>
                  </a:moveTo>
                  <a:cubicBezTo>
                    <a:pt x="130969" y="17560"/>
                    <a:pt x="129371" y="20756"/>
                    <a:pt x="126859" y="23333"/>
                  </a:cubicBezTo>
                  <a:cubicBezTo>
                    <a:pt x="123891" y="26400"/>
                    <a:pt x="119976" y="28161"/>
                    <a:pt x="115769" y="28422"/>
                  </a:cubicBezTo>
                  <a:lnTo>
                    <a:pt x="82007" y="28422"/>
                  </a:lnTo>
                  <a:lnTo>
                    <a:pt x="100666" y="47081"/>
                  </a:lnTo>
                  <a:cubicBezTo>
                    <a:pt x="106015" y="52430"/>
                    <a:pt x="113094" y="55366"/>
                    <a:pt x="120661" y="55366"/>
                  </a:cubicBezTo>
                  <a:lnTo>
                    <a:pt x="153869" y="55366"/>
                  </a:lnTo>
                  <a:lnTo>
                    <a:pt x="178464" y="30771"/>
                  </a:lnTo>
                  <a:cubicBezTo>
                    <a:pt x="181237" y="28031"/>
                    <a:pt x="184890" y="26530"/>
                    <a:pt x="188772" y="26530"/>
                  </a:cubicBezTo>
                  <a:cubicBezTo>
                    <a:pt x="191610" y="26530"/>
                    <a:pt x="194350" y="27346"/>
                    <a:pt x="196698" y="28879"/>
                  </a:cubicBezTo>
                  <a:lnTo>
                    <a:pt x="153934" y="71611"/>
                  </a:lnTo>
                  <a:lnTo>
                    <a:pt x="75907" y="71611"/>
                  </a:lnTo>
                  <a:lnTo>
                    <a:pt x="70035" y="77515"/>
                  </a:lnTo>
                  <a:lnTo>
                    <a:pt x="35100" y="42579"/>
                  </a:lnTo>
                  <a:lnTo>
                    <a:pt x="63577" y="14069"/>
                  </a:lnTo>
                  <a:close/>
                  <a:moveTo>
                    <a:pt x="25933" y="41927"/>
                  </a:moveTo>
                  <a:lnTo>
                    <a:pt x="26586" y="42579"/>
                  </a:lnTo>
                  <a:lnTo>
                    <a:pt x="26553" y="42579"/>
                  </a:lnTo>
                  <a:lnTo>
                    <a:pt x="70035" y="86029"/>
                  </a:lnTo>
                  <a:lnTo>
                    <a:pt x="70590" y="86583"/>
                  </a:lnTo>
                  <a:lnTo>
                    <a:pt x="53171" y="104002"/>
                  </a:lnTo>
                  <a:lnTo>
                    <a:pt x="8514" y="59346"/>
                  </a:lnTo>
                  <a:lnTo>
                    <a:pt x="25933" y="41927"/>
                  </a:lnTo>
                  <a:close/>
                  <a:moveTo>
                    <a:pt x="160047" y="0"/>
                  </a:moveTo>
                  <a:cubicBezTo>
                    <a:pt x="155321" y="0"/>
                    <a:pt x="150418" y="1928"/>
                    <a:pt x="146627" y="5719"/>
                  </a:cubicBezTo>
                  <a:lnTo>
                    <a:pt x="137428" y="14917"/>
                  </a:lnTo>
                  <a:cubicBezTo>
                    <a:pt x="137624" y="13645"/>
                    <a:pt x="137689" y="12308"/>
                    <a:pt x="137656" y="10970"/>
                  </a:cubicBezTo>
                  <a:lnTo>
                    <a:pt x="137591" y="8067"/>
                  </a:lnTo>
                  <a:lnTo>
                    <a:pt x="61098" y="8067"/>
                  </a:lnTo>
                  <a:lnTo>
                    <a:pt x="30826" y="38306"/>
                  </a:lnTo>
                  <a:lnTo>
                    <a:pt x="25933" y="33413"/>
                  </a:lnTo>
                  <a:lnTo>
                    <a:pt x="1" y="59346"/>
                  </a:lnTo>
                  <a:lnTo>
                    <a:pt x="53171" y="112516"/>
                  </a:lnTo>
                  <a:lnTo>
                    <a:pt x="79104" y="86583"/>
                  </a:lnTo>
                  <a:lnTo>
                    <a:pt x="74309" y="81756"/>
                  </a:lnTo>
                  <a:lnTo>
                    <a:pt x="78419" y="77645"/>
                  </a:lnTo>
                  <a:lnTo>
                    <a:pt x="156445" y="77645"/>
                  </a:lnTo>
                  <a:lnTo>
                    <a:pt x="205441" y="28650"/>
                  </a:lnTo>
                  <a:lnTo>
                    <a:pt x="203288" y="26530"/>
                  </a:lnTo>
                  <a:cubicBezTo>
                    <a:pt x="201265" y="24475"/>
                    <a:pt x="198884" y="22942"/>
                    <a:pt x="196274" y="21931"/>
                  </a:cubicBezTo>
                  <a:lnTo>
                    <a:pt x="200156" y="18016"/>
                  </a:lnTo>
                  <a:lnTo>
                    <a:pt x="198036" y="15896"/>
                  </a:lnTo>
                  <a:cubicBezTo>
                    <a:pt x="194033" y="11893"/>
                    <a:pt x="188762" y="9892"/>
                    <a:pt x="183507" y="9892"/>
                  </a:cubicBezTo>
                  <a:cubicBezTo>
                    <a:pt x="183109" y="9892"/>
                    <a:pt x="182710" y="9904"/>
                    <a:pt x="182313" y="9927"/>
                  </a:cubicBezTo>
                  <a:cubicBezTo>
                    <a:pt x="179084" y="6926"/>
                    <a:pt x="175137" y="5164"/>
                    <a:pt x="171059" y="4610"/>
                  </a:cubicBezTo>
                  <a:lnTo>
                    <a:pt x="171190" y="4479"/>
                  </a:lnTo>
                  <a:cubicBezTo>
                    <a:pt x="168189" y="1479"/>
                    <a:pt x="164186" y="0"/>
                    <a:pt x="160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4289500" y="3612650"/>
              <a:ext cx="135400" cy="150875"/>
            </a:xfrm>
            <a:custGeom>
              <a:avLst/>
              <a:gdLst/>
              <a:ahLst/>
              <a:cxnLst/>
              <a:rect l="l" t="t" r="r" b="b"/>
              <a:pathLst>
                <a:path w="5416" h="6035" extrusionOk="0">
                  <a:moveTo>
                    <a:pt x="0" y="0"/>
                  </a:moveTo>
                  <a:lnTo>
                    <a:pt x="0" y="6035"/>
                  </a:lnTo>
                  <a:lnTo>
                    <a:pt x="5415" y="6035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9"/>
            <p:cNvSpPr/>
            <p:nvPr/>
          </p:nvSpPr>
          <p:spPr>
            <a:xfrm>
              <a:off x="1644850" y="3917625"/>
              <a:ext cx="436300" cy="415925"/>
            </a:xfrm>
            <a:custGeom>
              <a:avLst/>
              <a:gdLst/>
              <a:ahLst/>
              <a:cxnLst/>
              <a:rect l="l" t="t" r="r" b="b"/>
              <a:pathLst>
                <a:path w="17452" h="16637" extrusionOk="0">
                  <a:moveTo>
                    <a:pt x="8318" y="6003"/>
                  </a:moveTo>
                  <a:cubicBezTo>
                    <a:pt x="8938" y="6003"/>
                    <a:pt x="9525" y="6264"/>
                    <a:pt x="9949" y="6688"/>
                  </a:cubicBezTo>
                  <a:cubicBezTo>
                    <a:pt x="10863" y="7601"/>
                    <a:pt x="10863" y="9069"/>
                    <a:pt x="9949" y="9950"/>
                  </a:cubicBezTo>
                  <a:cubicBezTo>
                    <a:pt x="9525" y="10407"/>
                    <a:pt x="8938" y="10635"/>
                    <a:pt x="8318" y="10635"/>
                  </a:cubicBezTo>
                  <a:cubicBezTo>
                    <a:pt x="7699" y="10635"/>
                    <a:pt x="7111" y="10407"/>
                    <a:pt x="6687" y="9950"/>
                  </a:cubicBezTo>
                  <a:cubicBezTo>
                    <a:pt x="6263" y="9526"/>
                    <a:pt x="6002" y="8939"/>
                    <a:pt x="6002" y="8319"/>
                  </a:cubicBezTo>
                  <a:cubicBezTo>
                    <a:pt x="6002" y="7699"/>
                    <a:pt x="6263" y="7112"/>
                    <a:pt x="6687" y="6688"/>
                  </a:cubicBezTo>
                  <a:cubicBezTo>
                    <a:pt x="7111" y="6264"/>
                    <a:pt x="7699" y="6003"/>
                    <a:pt x="8318" y="6003"/>
                  </a:cubicBezTo>
                  <a:close/>
                  <a:moveTo>
                    <a:pt x="8318" y="1"/>
                  </a:moveTo>
                  <a:cubicBezTo>
                    <a:pt x="6100" y="1"/>
                    <a:pt x="4013" y="849"/>
                    <a:pt x="2447" y="2415"/>
                  </a:cubicBezTo>
                  <a:cubicBezTo>
                    <a:pt x="848" y="4013"/>
                    <a:pt x="0" y="6101"/>
                    <a:pt x="0" y="8319"/>
                  </a:cubicBezTo>
                  <a:cubicBezTo>
                    <a:pt x="0" y="10537"/>
                    <a:pt x="848" y="12625"/>
                    <a:pt x="2447" y="14223"/>
                  </a:cubicBezTo>
                  <a:cubicBezTo>
                    <a:pt x="4013" y="15789"/>
                    <a:pt x="6100" y="16637"/>
                    <a:pt x="8318" y="16637"/>
                  </a:cubicBezTo>
                  <a:cubicBezTo>
                    <a:pt x="10536" y="16637"/>
                    <a:pt x="12657" y="15789"/>
                    <a:pt x="14223" y="14223"/>
                  </a:cubicBezTo>
                  <a:cubicBezTo>
                    <a:pt x="17452" y="10961"/>
                    <a:pt x="17452" y="5677"/>
                    <a:pt x="14223" y="2415"/>
                  </a:cubicBezTo>
                  <a:cubicBezTo>
                    <a:pt x="12657" y="849"/>
                    <a:pt x="10536" y="1"/>
                    <a:pt x="8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9"/>
            <p:cNvSpPr/>
            <p:nvPr/>
          </p:nvSpPr>
          <p:spPr>
            <a:xfrm>
              <a:off x="3401425" y="902750"/>
              <a:ext cx="1361900" cy="1361075"/>
            </a:xfrm>
            <a:custGeom>
              <a:avLst/>
              <a:gdLst/>
              <a:ahLst/>
              <a:cxnLst/>
              <a:rect l="l" t="t" r="r" b="b"/>
              <a:pathLst>
                <a:path w="54476" h="54443" extrusionOk="0">
                  <a:moveTo>
                    <a:pt x="27238" y="6002"/>
                  </a:moveTo>
                  <a:cubicBezTo>
                    <a:pt x="38916" y="6002"/>
                    <a:pt x="48441" y="15527"/>
                    <a:pt x="48441" y="27205"/>
                  </a:cubicBezTo>
                  <a:cubicBezTo>
                    <a:pt x="48441" y="38916"/>
                    <a:pt x="38916" y="48408"/>
                    <a:pt x="27238" y="48408"/>
                  </a:cubicBezTo>
                  <a:cubicBezTo>
                    <a:pt x="15560" y="48408"/>
                    <a:pt x="6035" y="38916"/>
                    <a:pt x="6035" y="27205"/>
                  </a:cubicBezTo>
                  <a:cubicBezTo>
                    <a:pt x="6035" y="15527"/>
                    <a:pt x="15560" y="6002"/>
                    <a:pt x="27238" y="6002"/>
                  </a:cubicBezTo>
                  <a:close/>
                  <a:moveTo>
                    <a:pt x="27238" y="0"/>
                  </a:moveTo>
                  <a:cubicBezTo>
                    <a:pt x="12233" y="0"/>
                    <a:pt x="0" y="12200"/>
                    <a:pt x="0" y="27205"/>
                  </a:cubicBezTo>
                  <a:cubicBezTo>
                    <a:pt x="0" y="42243"/>
                    <a:pt x="12233" y="54443"/>
                    <a:pt x="27238" y="54443"/>
                  </a:cubicBezTo>
                  <a:cubicBezTo>
                    <a:pt x="42243" y="54443"/>
                    <a:pt x="54476" y="42243"/>
                    <a:pt x="54476" y="27205"/>
                  </a:cubicBezTo>
                  <a:cubicBezTo>
                    <a:pt x="54476" y="12200"/>
                    <a:pt x="42243" y="0"/>
                    <a:pt x="27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9"/>
            <p:cNvSpPr/>
            <p:nvPr/>
          </p:nvSpPr>
          <p:spPr>
            <a:xfrm>
              <a:off x="3875225" y="1153100"/>
              <a:ext cx="429800" cy="813075"/>
            </a:xfrm>
            <a:custGeom>
              <a:avLst/>
              <a:gdLst/>
              <a:ahLst/>
              <a:cxnLst/>
              <a:rect l="l" t="t" r="r" b="b"/>
              <a:pathLst>
                <a:path w="17192" h="32523" extrusionOk="0">
                  <a:moveTo>
                    <a:pt x="5774" y="0"/>
                  </a:moveTo>
                  <a:cubicBezTo>
                    <a:pt x="5676" y="0"/>
                    <a:pt x="5611" y="66"/>
                    <a:pt x="5611" y="196"/>
                  </a:cubicBezTo>
                  <a:lnTo>
                    <a:pt x="5611" y="5285"/>
                  </a:lnTo>
                  <a:cubicBezTo>
                    <a:pt x="4665" y="5644"/>
                    <a:pt x="3719" y="6166"/>
                    <a:pt x="2773" y="6818"/>
                  </a:cubicBezTo>
                  <a:cubicBezTo>
                    <a:pt x="1827" y="7503"/>
                    <a:pt x="1142" y="8253"/>
                    <a:pt x="718" y="9036"/>
                  </a:cubicBezTo>
                  <a:cubicBezTo>
                    <a:pt x="327" y="9852"/>
                    <a:pt x="131" y="10830"/>
                    <a:pt x="131" y="12037"/>
                  </a:cubicBezTo>
                  <a:cubicBezTo>
                    <a:pt x="131" y="13212"/>
                    <a:pt x="425" y="14223"/>
                    <a:pt x="1044" y="15071"/>
                  </a:cubicBezTo>
                  <a:cubicBezTo>
                    <a:pt x="2154" y="16571"/>
                    <a:pt x="3948" y="17615"/>
                    <a:pt x="6427" y="18170"/>
                  </a:cubicBezTo>
                  <a:lnTo>
                    <a:pt x="9460" y="18855"/>
                  </a:lnTo>
                  <a:cubicBezTo>
                    <a:pt x="10374" y="19050"/>
                    <a:pt x="11157" y="19311"/>
                    <a:pt x="11776" y="19638"/>
                  </a:cubicBezTo>
                  <a:cubicBezTo>
                    <a:pt x="12396" y="19964"/>
                    <a:pt x="12722" y="20421"/>
                    <a:pt x="12722" y="21073"/>
                  </a:cubicBezTo>
                  <a:cubicBezTo>
                    <a:pt x="12722" y="22182"/>
                    <a:pt x="12005" y="22965"/>
                    <a:pt x="10569" y="23422"/>
                  </a:cubicBezTo>
                  <a:cubicBezTo>
                    <a:pt x="9950" y="23585"/>
                    <a:pt x="9036" y="23683"/>
                    <a:pt x="7829" y="23683"/>
                  </a:cubicBezTo>
                  <a:cubicBezTo>
                    <a:pt x="6101" y="23683"/>
                    <a:pt x="4535" y="23291"/>
                    <a:pt x="3165" y="22476"/>
                  </a:cubicBezTo>
                  <a:cubicBezTo>
                    <a:pt x="1762" y="21660"/>
                    <a:pt x="718" y="20518"/>
                    <a:pt x="1" y="19083"/>
                  </a:cubicBezTo>
                  <a:lnTo>
                    <a:pt x="1" y="25183"/>
                  </a:lnTo>
                  <a:cubicBezTo>
                    <a:pt x="1860" y="26325"/>
                    <a:pt x="3785" y="27173"/>
                    <a:pt x="5774" y="27760"/>
                  </a:cubicBezTo>
                  <a:lnTo>
                    <a:pt x="5840" y="32392"/>
                  </a:lnTo>
                  <a:cubicBezTo>
                    <a:pt x="5840" y="32490"/>
                    <a:pt x="5872" y="32522"/>
                    <a:pt x="5970" y="32522"/>
                  </a:cubicBezTo>
                  <a:lnTo>
                    <a:pt x="9917" y="32522"/>
                  </a:lnTo>
                  <a:cubicBezTo>
                    <a:pt x="10015" y="32522"/>
                    <a:pt x="10080" y="32457"/>
                    <a:pt x="10080" y="32327"/>
                  </a:cubicBezTo>
                  <a:lnTo>
                    <a:pt x="10080" y="28086"/>
                  </a:lnTo>
                  <a:cubicBezTo>
                    <a:pt x="12657" y="27238"/>
                    <a:pt x="14549" y="26031"/>
                    <a:pt x="15723" y="24531"/>
                  </a:cubicBezTo>
                  <a:cubicBezTo>
                    <a:pt x="16702" y="23291"/>
                    <a:pt x="17191" y="22084"/>
                    <a:pt x="17191" y="20877"/>
                  </a:cubicBezTo>
                  <a:cubicBezTo>
                    <a:pt x="17191" y="18561"/>
                    <a:pt x="16115" y="16865"/>
                    <a:pt x="13929" y="15821"/>
                  </a:cubicBezTo>
                  <a:cubicBezTo>
                    <a:pt x="12983" y="15364"/>
                    <a:pt x="12005" y="15006"/>
                    <a:pt x="10928" y="14777"/>
                  </a:cubicBezTo>
                  <a:cubicBezTo>
                    <a:pt x="9852" y="14549"/>
                    <a:pt x="8841" y="14321"/>
                    <a:pt x="7927" y="14125"/>
                  </a:cubicBezTo>
                  <a:cubicBezTo>
                    <a:pt x="6981" y="13897"/>
                    <a:pt x="6198" y="13603"/>
                    <a:pt x="5579" y="13212"/>
                  </a:cubicBezTo>
                  <a:cubicBezTo>
                    <a:pt x="4959" y="12853"/>
                    <a:pt x="4665" y="12298"/>
                    <a:pt x="4665" y="11515"/>
                  </a:cubicBezTo>
                  <a:cubicBezTo>
                    <a:pt x="4665" y="10732"/>
                    <a:pt x="4959" y="10178"/>
                    <a:pt x="5579" y="9917"/>
                  </a:cubicBezTo>
                  <a:cubicBezTo>
                    <a:pt x="6198" y="9656"/>
                    <a:pt x="6949" y="9525"/>
                    <a:pt x="7829" y="9525"/>
                  </a:cubicBezTo>
                  <a:cubicBezTo>
                    <a:pt x="10798" y="9525"/>
                    <a:pt x="13277" y="10439"/>
                    <a:pt x="15201" y="12331"/>
                  </a:cubicBezTo>
                  <a:lnTo>
                    <a:pt x="15201" y="7112"/>
                  </a:lnTo>
                  <a:cubicBezTo>
                    <a:pt x="14484" y="6296"/>
                    <a:pt x="12722" y="5709"/>
                    <a:pt x="9917" y="5350"/>
                  </a:cubicBezTo>
                  <a:lnTo>
                    <a:pt x="9917" y="131"/>
                  </a:lnTo>
                  <a:cubicBezTo>
                    <a:pt x="9917" y="33"/>
                    <a:pt x="9852" y="0"/>
                    <a:pt x="9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9"/>
            <p:cNvSpPr/>
            <p:nvPr/>
          </p:nvSpPr>
          <p:spPr>
            <a:xfrm>
              <a:off x="1799800" y="238125"/>
              <a:ext cx="4000850" cy="2201050"/>
            </a:xfrm>
            <a:custGeom>
              <a:avLst/>
              <a:gdLst/>
              <a:ahLst/>
              <a:cxnLst/>
              <a:rect l="l" t="t" r="r" b="b"/>
              <a:pathLst>
                <a:path w="160034" h="88042" extrusionOk="0">
                  <a:moveTo>
                    <a:pt x="131425" y="6035"/>
                  </a:moveTo>
                  <a:lnTo>
                    <a:pt x="131425" y="9525"/>
                  </a:lnTo>
                  <a:lnTo>
                    <a:pt x="11972" y="9525"/>
                  </a:lnTo>
                  <a:lnTo>
                    <a:pt x="11972" y="62434"/>
                  </a:lnTo>
                  <a:lnTo>
                    <a:pt x="6035" y="62434"/>
                  </a:lnTo>
                  <a:lnTo>
                    <a:pt x="6035" y="6035"/>
                  </a:lnTo>
                  <a:close/>
                  <a:moveTo>
                    <a:pt x="143430" y="15527"/>
                  </a:moveTo>
                  <a:lnTo>
                    <a:pt x="143430" y="19572"/>
                  </a:lnTo>
                  <a:lnTo>
                    <a:pt x="22573" y="19572"/>
                  </a:lnTo>
                  <a:lnTo>
                    <a:pt x="22573" y="71927"/>
                  </a:lnTo>
                  <a:lnTo>
                    <a:pt x="18006" y="71927"/>
                  </a:lnTo>
                  <a:lnTo>
                    <a:pt x="18006" y="15527"/>
                  </a:lnTo>
                  <a:close/>
                  <a:moveTo>
                    <a:pt x="153998" y="25607"/>
                  </a:moveTo>
                  <a:lnTo>
                    <a:pt x="153998" y="82006"/>
                  </a:lnTo>
                  <a:lnTo>
                    <a:pt x="28608" y="82006"/>
                  </a:lnTo>
                  <a:lnTo>
                    <a:pt x="28608" y="25607"/>
                  </a:lnTo>
                  <a:close/>
                  <a:moveTo>
                    <a:pt x="0" y="0"/>
                  </a:moveTo>
                  <a:lnTo>
                    <a:pt x="0" y="68436"/>
                  </a:lnTo>
                  <a:lnTo>
                    <a:pt x="11972" y="68436"/>
                  </a:lnTo>
                  <a:lnTo>
                    <a:pt x="11972" y="77961"/>
                  </a:lnTo>
                  <a:lnTo>
                    <a:pt x="22573" y="77961"/>
                  </a:lnTo>
                  <a:lnTo>
                    <a:pt x="22573" y="88041"/>
                  </a:lnTo>
                  <a:lnTo>
                    <a:pt x="160033" y="88041"/>
                  </a:lnTo>
                  <a:lnTo>
                    <a:pt x="160033" y="19572"/>
                  </a:lnTo>
                  <a:lnTo>
                    <a:pt x="149432" y="19572"/>
                  </a:lnTo>
                  <a:lnTo>
                    <a:pt x="149432" y="9525"/>
                  </a:lnTo>
                  <a:lnTo>
                    <a:pt x="137460" y="9525"/>
                  </a:lnTo>
                  <a:lnTo>
                    <a:pt x="1374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2099900" y="266585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4007350" y="4859525"/>
              <a:ext cx="150075" cy="164750"/>
            </a:xfrm>
            <a:custGeom>
              <a:avLst/>
              <a:gdLst/>
              <a:ahLst/>
              <a:cxnLst/>
              <a:rect l="l" t="t" r="r" b="b"/>
              <a:pathLst>
                <a:path w="6003" h="6590" extrusionOk="0">
                  <a:moveTo>
                    <a:pt x="0" y="1"/>
                  </a:moveTo>
                  <a:lnTo>
                    <a:pt x="0" y="6590"/>
                  </a:lnTo>
                  <a:lnTo>
                    <a:pt x="6002" y="6590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9"/>
            <p:cNvSpPr/>
            <p:nvPr/>
          </p:nvSpPr>
          <p:spPr>
            <a:xfrm>
              <a:off x="5783500" y="4304175"/>
              <a:ext cx="150075" cy="163950"/>
            </a:xfrm>
            <a:custGeom>
              <a:avLst/>
              <a:gdLst/>
              <a:ahLst/>
              <a:cxnLst/>
              <a:rect l="l" t="t" r="r" b="b"/>
              <a:pathLst>
                <a:path w="6003" h="6558" extrusionOk="0">
                  <a:moveTo>
                    <a:pt x="0" y="1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5547000" y="5106625"/>
              <a:ext cx="150075" cy="163950"/>
            </a:xfrm>
            <a:custGeom>
              <a:avLst/>
              <a:gdLst/>
              <a:ahLst/>
              <a:cxnLst/>
              <a:rect l="l" t="t" r="r" b="b"/>
              <a:pathLst>
                <a:path w="6003" h="6558" extrusionOk="0">
                  <a:moveTo>
                    <a:pt x="0" y="1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1432000" y="11213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3" y="6557"/>
                  </a:lnTo>
                  <a:lnTo>
                    <a:pt x="6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1309675" y="2403250"/>
              <a:ext cx="150075" cy="164750"/>
            </a:xfrm>
            <a:custGeom>
              <a:avLst/>
              <a:gdLst/>
              <a:ahLst/>
              <a:cxnLst/>
              <a:rect l="l" t="t" r="r" b="b"/>
              <a:pathLst>
                <a:path w="6003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03" y="6590"/>
                  </a:lnTo>
                  <a:lnTo>
                    <a:pt x="6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29"/>
          <p:cNvSpPr txBox="1">
            <a:spLocks noGrp="1"/>
          </p:cNvSpPr>
          <p:nvPr>
            <p:ph type="ctrTitle" idx="2"/>
          </p:nvPr>
        </p:nvSpPr>
        <p:spPr>
          <a:xfrm flipH="1">
            <a:off x="-644974" y="1982325"/>
            <a:ext cx="26715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Эксперимент №1</a:t>
            </a:r>
            <a:endParaRPr dirty="0"/>
          </a:p>
        </p:txBody>
      </p:sp>
      <p:sp>
        <p:nvSpPr>
          <p:cNvPr id="226" name="Google Shape;226;p29"/>
          <p:cNvSpPr txBox="1">
            <a:spLocks noGrp="1"/>
          </p:cNvSpPr>
          <p:nvPr>
            <p:ph type="subTitle" idx="1"/>
          </p:nvPr>
        </p:nvSpPr>
        <p:spPr>
          <a:xfrm flipH="1">
            <a:off x="-109671" y="2672795"/>
            <a:ext cx="2127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Сравнение моделей при разных интенсивностях (разница 33%)</a:t>
            </a:r>
            <a:endParaRPr lang="en-US" dirty="0"/>
          </a:p>
        </p:txBody>
      </p:sp>
      <p:sp>
        <p:nvSpPr>
          <p:cNvPr id="228" name="Google Shape;228;p29"/>
          <p:cNvSpPr txBox="1">
            <a:spLocks noGrp="1"/>
          </p:cNvSpPr>
          <p:nvPr>
            <p:ph type="ctrTitle" idx="2"/>
          </p:nvPr>
        </p:nvSpPr>
        <p:spPr>
          <a:xfrm flipH="1">
            <a:off x="2660914" y="1982325"/>
            <a:ext cx="12588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/>
              <a:t>Результат</a:t>
            </a:r>
            <a:endParaRPr sz="1100" dirty="0"/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1C1654B3-D45A-4245-B3CD-20F3528DFE3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56661" y="1336861"/>
            <a:ext cx="2181225" cy="542925"/>
          </a:xfrm>
          <a:prstGeom prst="rect">
            <a:avLst/>
          </a:prstGeom>
        </p:spPr>
      </p:pic>
      <p:sp>
        <p:nvSpPr>
          <p:cNvPr id="35" name="Google Shape;228;p29">
            <a:extLst>
              <a:ext uri="{FF2B5EF4-FFF2-40B4-BE49-F238E27FC236}">
                <a16:creationId xmlns:a16="http://schemas.microsoft.com/office/drawing/2014/main" id="{E86F160F-9951-4DC0-AF6D-1905880DD453}"/>
              </a:ext>
            </a:extLst>
          </p:cNvPr>
          <p:cNvSpPr txBox="1">
            <a:spLocks/>
          </p:cNvSpPr>
          <p:nvPr/>
        </p:nvSpPr>
        <p:spPr>
          <a:xfrm flipH="1">
            <a:off x="2660914" y="779087"/>
            <a:ext cx="147798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Sans"/>
              <a:buNone/>
              <a:defRPr sz="13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l"/>
            <a:r>
              <a:rPr lang="ru-RU" sz="1100" dirty="0"/>
              <a:t>Входные данные</a:t>
            </a:r>
            <a:endParaRPr lang="en-US" sz="1100" dirty="0"/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01943309-0427-460B-B15B-B721980BCAAE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027" y="2306175"/>
            <a:ext cx="6539744" cy="229386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ctrTitle"/>
          </p:nvPr>
        </p:nvSpPr>
        <p:spPr>
          <a:xfrm flipH="1">
            <a:off x="7036358" y="0"/>
            <a:ext cx="2107642" cy="927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Результаты эксперимента</a:t>
            </a:r>
            <a:endParaRPr sz="1800" b="1" dirty="0"/>
          </a:p>
        </p:txBody>
      </p:sp>
      <p:sp>
        <p:nvSpPr>
          <p:cNvPr id="201" name="Google Shape;201;p29"/>
          <p:cNvSpPr/>
          <p:nvPr/>
        </p:nvSpPr>
        <p:spPr>
          <a:xfrm>
            <a:off x="-236550" y="-326787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1" name="Google Shape;211;p29"/>
          <p:cNvCxnSpPr/>
          <p:nvPr/>
        </p:nvCxnSpPr>
        <p:spPr>
          <a:xfrm>
            <a:off x="2473526" y="1667351"/>
            <a:ext cx="0" cy="2600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2" name="Google Shape;212;p29"/>
          <p:cNvGrpSpPr/>
          <p:nvPr/>
        </p:nvGrpSpPr>
        <p:grpSpPr>
          <a:xfrm>
            <a:off x="1627291" y="1808463"/>
            <a:ext cx="329219" cy="334551"/>
            <a:chOff x="1232200" y="238125"/>
            <a:chExt cx="5136025" cy="5219200"/>
          </a:xfrm>
        </p:grpSpPr>
        <p:sp>
          <p:nvSpPr>
            <p:cNvPr id="213" name="Google Shape;213;p29"/>
            <p:cNvSpPr/>
            <p:nvPr/>
          </p:nvSpPr>
          <p:spPr>
            <a:xfrm>
              <a:off x="1232200" y="2644400"/>
              <a:ext cx="5136025" cy="2812925"/>
            </a:xfrm>
            <a:custGeom>
              <a:avLst/>
              <a:gdLst/>
              <a:ahLst/>
              <a:cxnLst/>
              <a:rect l="l" t="t" r="r" b="b"/>
              <a:pathLst>
                <a:path w="205441" h="112517" extrusionOk="0">
                  <a:moveTo>
                    <a:pt x="160025" y="6007"/>
                  </a:moveTo>
                  <a:cubicBezTo>
                    <a:pt x="160137" y="6007"/>
                    <a:pt x="160249" y="6009"/>
                    <a:pt x="160360" y="6012"/>
                  </a:cubicBezTo>
                  <a:cubicBezTo>
                    <a:pt x="157979" y="7023"/>
                    <a:pt x="155728" y="8491"/>
                    <a:pt x="153771" y="10416"/>
                  </a:cubicBezTo>
                  <a:lnTo>
                    <a:pt x="135797" y="28422"/>
                  </a:lnTo>
                  <a:lnTo>
                    <a:pt x="130284" y="28422"/>
                  </a:lnTo>
                  <a:cubicBezTo>
                    <a:pt x="130611" y="28129"/>
                    <a:pt x="130904" y="27835"/>
                    <a:pt x="131198" y="27541"/>
                  </a:cubicBezTo>
                  <a:cubicBezTo>
                    <a:pt x="131948" y="26759"/>
                    <a:pt x="132633" y="25943"/>
                    <a:pt x="133285" y="25062"/>
                  </a:cubicBezTo>
                  <a:cubicBezTo>
                    <a:pt x="133742" y="25128"/>
                    <a:pt x="134036" y="25160"/>
                    <a:pt x="134036" y="25160"/>
                  </a:cubicBezTo>
                  <a:lnTo>
                    <a:pt x="135504" y="25356"/>
                  </a:lnTo>
                  <a:lnTo>
                    <a:pt x="150900" y="9959"/>
                  </a:lnTo>
                  <a:cubicBezTo>
                    <a:pt x="153515" y="7344"/>
                    <a:pt x="156861" y="6007"/>
                    <a:pt x="160025" y="6007"/>
                  </a:cubicBezTo>
                  <a:close/>
                  <a:moveTo>
                    <a:pt x="168324" y="10446"/>
                  </a:moveTo>
                  <a:cubicBezTo>
                    <a:pt x="170490" y="10446"/>
                    <a:pt x="172657" y="10925"/>
                    <a:pt x="174647" y="11884"/>
                  </a:cubicBezTo>
                  <a:cubicBezTo>
                    <a:pt x="172592" y="12862"/>
                    <a:pt x="170668" y="14200"/>
                    <a:pt x="168939" y="15896"/>
                  </a:cubicBezTo>
                  <a:lnTo>
                    <a:pt x="146138" y="38730"/>
                  </a:lnTo>
                  <a:lnTo>
                    <a:pt x="132959" y="38730"/>
                  </a:lnTo>
                  <a:lnTo>
                    <a:pt x="132959" y="44765"/>
                  </a:lnTo>
                  <a:lnTo>
                    <a:pt x="148617" y="44765"/>
                  </a:lnTo>
                  <a:lnTo>
                    <a:pt x="173212" y="20169"/>
                  </a:lnTo>
                  <a:cubicBezTo>
                    <a:pt x="176039" y="17324"/>
                    <a:pt x="179768" y="15907"/>
                    <a:pt x="183494" y="15907"/>
                  </a:cubicBezTo>
                  <a:cubicBezTo>
                    <a:pt x="186260" y="15907"/>
                    <a:pt x="189023" y="16688"/>
                    <a:pt x="191414" y="18245"/>
                  </a:cubicBezTo>
                  <a:lnTo>
                    <a:pt x="189163" y="20528"/>
                  </a:lnTo>
                  <a:cubicBezTo>
                    <a:pt x="189033" y="20495"/>
                    <a:pt x="188902" y="20495"/>
                    <a:pt x="188772" y="20495"/>
                  </a:cubicBezTo>
                  <a:cubicBezTo>
                    <a:pt x="183259" y="20495"/>
                    <a:pt x="178105" y="22648"/>
                    <a:pt x="174223" y="26530"/>
                  </a:cubicBezTo>
                  <a:lnTo>
                    <a:pt x="151389" y="49364"/>
                  </a:lnTo>
                  <a:lnTo>
                    <a:pt x="120661" y="49364"/>
                  </a:lnTo>
                  <a:cubicBezTo>
                    <a:pt x="114725" y="49364"/>
                    <a:pt x="109114" y="47048"/>
                    <a:pt x="104906" y="42840"/>
                  </a:cubicBezTo>
                  <a:lnTo>
                    <a:pt x="96555" y="34457"/>
                  </a:lnTo>
                  <a:lnTo>
                    <a:pt x="114790" y="34457"/>
                  </a:lnTo>
                  <a:cubicBezTo>
                    <a:pt x="115181" y="34457"/>
                    <a:pt x="115573" y="34457"/>
                    <a:pt x="115964" y="34424"/>
                  </a:cubicBezTo>
                  <a:lnTo>
                    <a:pt x="138309" y="34424"/>
                  </a:lnTo>
                  <a:lnTo>
                    <a:pt x="158044" y="14689"/>
                  </a:lnTo>
                  <a:cubicBezTo>
                    <a:pt x="160870" y="11863"/>
                    <a:pt x="164596" y="10446"/>
                    <a:pt x="168324" y="10446"/>
                  </a:cubicBezTo>
                  <a:close/>
                  <a:moveTo>
                    <a:pt x="131491" y="14069"/>
                  </a:moveTo>
                  <a:cubicBezTo>
                    <a:pt x="130969" y="17560"/>
                    <a:pt x="129371" y="20756"/>
                    <a:pt x="126859" y="23333"/>
                  </a:cubicBezTo>
                  <a:cubicBezTo>
                    <a:pt x="123891" y="26400"/>
                    <a:pt x="119976" y="28161"/>
                    <a:pt x="115769" y="28422"/>
                  </a:cubicBezTo>
                  <a:lnTo>
                    <a:pt x="82007" y="28422"/>
                  </a:lnTo>
                  <a:lnTo>
                    <a:pt x="100666" y="47081"/>
                  </a:lnTo>
                  <a:cubicBezTo>
                    <a:pt x="106015" y="52430"/>
                    <a:pt x="113094" y="55366"/>
                    <a:pt x="120661" y="55366"/>
                  </a:cubicBezTo>
                  <a:lnTo>
                    <a:pt x="153869" y="55366"/>
                  </a:lnTo>
                  <a:lnTo>
                    <a:pt x="178464" y="30771"/>
                  </a:lnTo>
                  <a:cubicBezTo>
                    <a:pt x="181237" y="28031"/>
                    <a:pt x="184890" y="26530"/>
                    <a:pt x="188772" y="26530"/>
                  </a:cubicBezTo>
                  <a:cubicBezTo>
                    <a:pt x="191610" y="26530"/>
                    <a:pt x="194350" y="27346"/>
                    <a:pt x="196698" y="28879"/>
                  </a:cubicBezTo>
                  <a:lnTo>
                    <a:pt x="153934" y="71611"/>
                  </a:lnTo>
                  <a:lnTo>
                    <a:pt x="75907" y="71611"/>
                  </a:lnTo>
                  <a:lnTo>
                    <a:pt x="70035" y="77515"/>
                  </a:lnTo>
                  <a:lnTo>
                    <a:pt x="35100" y="42579"/>
                  </a:lnTo>
                  <a:lnTo>
                    <a:pt x="63577" y="14069"/>
                  </a:lnTo>
                  <a:close/>
                  <a:moveTo>
                    <a:pt x="25933" y="41927"/>
                  </a:moveTo>
                  <a:lnTo>
                    <a:pt x="26586" y="42579"/>
                  </a:lnTo>
                  <a:lnTo>
                    <a:pt x="26553" y="42579"/>
                  </a:lnTo>
                  <a:lnTo>
                    <a:pt x="70035" y="86029"/>
                  </a:lnTo>
                  <a:lnTo>
                    <a:pt x="70590" y="86583"/>
                  </a:lnTo>
                  <a:lnTo>
                    <a:pt x="53171" y="104002"/>
                  </a:lnTo>
                  <a:lnTo>
                    <a:pt x="8514" y="59346"/>
                  </a:lnTo>
                  <a:lnTo>
                    <a:pt x="25933" y="41927"/>
                  </a:lnTo>
                  <a:close/>
                  <a:moveTo>
                    <a:pt x="160047" y="0"/>
                  </a:moveTo>
                  <a:cubicBezTo>
                    <a:pt x="155321" y="0"/>
                    <a:pt x="150418" y="1928"/>
                    <a:pt x="146627" y="5719"/>
                  </a:cubicBezTo>
                  <a:lnTo>
                    <a:pt x="137428" y="14917"/>
                  </a:lnTo>
                  <a:cubicBezTo>
                    <a:pt x="137624" y="13645"/>
                    <a:pt x="137689" y="12308"/>
                    <a:pt x="137656" y="10970"/>
                  </a:cubicBezTo>
                  <a:lnTo>
                    <a:pt x="137591" y="8067"/>
                  </a:lnTo>
                  <a:lnTo>
                    <a:pt x="61098" y="8067"/>
                  </a:lnTo>
                  <a:lnTo>
                    <a:pt x="30826" y="38306"/>
                  </a:lnTo>
                  <a:lnTo>
                    <a:pt x="25933" y="33413"/>
                  </a:lnTo>
                  <a:lnTo>
                    <a:pt x="1" y="59346"/>
                  </a:lnTo>
                  <a:lnTo>
                    <a:pt x="53171" y="112516"/>
                  </a:lnTo>
                  <a:lnTo>
                    <a:pt x="79104" y="86583"/>
                  </a:lnTo>
                  <a:lnTo>
                    <a:pt x="74309" y="81756"/>
                  </a:lnTo>
                  <a:lnTo>
                    <a:pt x="78419" y="77645"/>
                  </a:lnTo>
                  <a:lnTo>
                    <a:pt x="156445" y="77645"/>
                  </a:lnTo>
                  <a:lnTo>
                    <a:pt x="205441" y="28650"/>
                  </a:lnTo>
                  <a:lnTo>
                    <a:pt x="203288" y="26530"/>
                  </a:lnTo>
                  <a:cubicBezTo>
                    <a:pt x="201265" y="24475"/>
                    <a:pt x="198884" y="22942"/>
                    <a:pt x="196274" y="21931"/>
                  </a:cubicBezTo>
                  <a:lnTo>
                    <a:pt x="200156" y="18016"/>
                  </a:lnTo>
                  <a:lnTo>
                    <a:pt x="198036" y="15896"/>
                  </a:lnTo>
                  <a:cubicBezTo>
                    <a:pt x="194033" y="11893"/>
                    <a:pt x="188762" y="9892"/>
                    <a:pt x="183507" y="9892"/>
                  </a:cubicBezTo>
                  <a:cubicBezTo>
                    <a:pt x="183109" y="9892"/>
                    <a:pt x="182710" y="9904"/>
                    <a:pt x="182313" y="9927"/>
                  </a:cubicBezTo>
                  <a:cubicBezTo>
                    <a:pt x="179084" y="6926"/>
                    <a:pt x="175137" y="5164"/>
                    <a:pt x="171059" y="4610"/>
                  </a:cubicBezTo>
                  <a:lnTo>
                    <a:pt x="171190" y="4479"/>
                  </a:lnTo>
                  <a:cubicBezTo>
                    <a:pt x="168189" y="1479"/>
                    <a:pt x="164186" y="0"/>
                    <a:pt x="160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4289500" y="3612650"/>
              <a:ext cx="135400" cy="150875"/>
            </a:xfrm>
            <a:custGeom>
              <a:avLst/>
              <a:gdLst/>
              <a:ahLst/>
              <a:cxnLst/>
              <a:rect l="l" t="t" r="r" b="b"/>
              <a:pathLst>
                <a:path w="5416" h="6035" extrusionOk="0">
                  <a:moveTo>
                    <a:pt x="0" y="0"/>
                  </a:moveTo>
                  <a:lnTo>
                    <a:pt x="0" y="6035"/>
                  </a:lnTo>
                  <a:lnTo>
                    <a:pt x="5415" y="6035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9"/>
            <p:cNvSpPr/>
            <p:nvPr/>
          </p:nvSpPr>
          <p:spPr>
            <a:xfrm>
              <a:off x="1644850" y="3917625"/>
              <a:ext cx="436300" cy="415925"/>
            </a:xfrm>
            <a:custGeom>
              <a:avLst/>
              <a:gdLst/>
              <a:ahLst/>
              <a:cxnLst/>
              <a:rect l="l" t="t" r="r" b="b"/>
              <a:pathLst>
                <a:path w="17452" h="16637" extrusionOk="0">
                  <a:moveTo>
                    <a:pt x="8318" y="6003"/>
                  </a:moveTo>
                  <a:cubicBezTo>
                    <a:pt x="8938" y="6003"/>
                    <a:pt x="9525" y="6264"/>
                    <a:pt x="9949" y="6688"/>
                  </a:cubicBezTo>
                  <a:cubicBezTo>
                    <a:pt x="10863" y="7601"/>
                    <a:pt x="10863" y="9069"/>
                    <a:pt x="9949" y="9950"/>
                  </a:cubicBezTo>
                  <a:cubicBezTo>
                    <a:pt x="9525" y="10407"/>
                    <a:pt x="8938" y="10635"/>
                    <a:pt x="8318" y="10635"/>
                  </a:cubicBezTo>
                  <a:cubicBezTo>
                    <a:pt x="7699" y="10635"/>
                    <a:pt x="7111" y="10407"/>
                    <a:pt x="6687" y="9950"/>
                  </a:cubicBezTo>
                  <a:cubicBezTo>
                    <a:pt x="6263" y="9526"/>
                    <a:pt x="6002" y="8939"/>
                    <a:pt x="6002" y="8319"/>
                  </a:cubicBezTo>
                  <a:cubicBezTo>
                    <a:pt x="6002" y="7699"/>
                    <a:pt x="6263" y="7112"/>
                    <a:pt x="6687" y="6688"/>
                  </a:cubicBezTo>
                  <a:cubicBezTo>
                    <a:pt x="7111" y="6264"/>
                    <a:pt x="7699" y="6003"/>
                    <a:pt x="8318" y="6003"/>
                  </a:cubicBezTo>
                  <a:close/>
                  <a:moveTo>
                    <a:pt x="8318" y="1"/>
                  </a:moveTo>
                  <a:cubicBezTo>
                    <a:pt x="6100" y="1"/>
                    <a:pt x="4013" y="849"/>
                    <a:pt x="2447" y="2415"/>
                  </a:cubicBezTo>
                  <a:cubicBezTo>
                    <a:pt x="848" y="4013"/>
                    <a:pt x="0" y="6101"/>
                    <a:pt x="0" y="8319"/>
                  </a:cubicBezTo>
                  <a:cubicBezTo>
                    <a:pt x="0" y="10537"/>
                    <a:pt x="848" y="12625"/>
                    <a:pt x="2447" y="14223"/>
                  </a:cubicBezTo>
                  <a:cubicBezTo>
                    <a:pt x="4013" y="15789"/>
                    <a:pt x="6100" y="16637"/>
                    <a:pt x="8318" y="16637"/>
                  </a:cubicBezTo>
                  <a:cubicBezTo>
                    <a:pt x="10536" y="16637"/>
                    <a:pt x="12657" y="15789"/>
                    <a:pt x="14223" y="14223"/>
                  </a:cubicBezTo>
                  <a:cubicBezTo>
                    <a:pt x="17452" y="10961"/>
                    <a:pt x="17452" y="5677"/>
                    <a:pt x="14223" y="2415"/>
                  </a:cubicBezTo>
                  <a:cubicBezTo>
                    <a:pt x="12657" y="849"/>
                    <a:pt x="10536" y="1"/>
                    <a:pt x="8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9"/>
            <p:cNvSpPr/>
            <p:nvPr/>
          </p:nvSpPr>
          <p:spPr>
            <a:xfrm>
              <a:off x="3401425" y="902750"/>
              <a:ext cx="1361900" cy="1361075"/>
            </a:xfrm>
            <a:custGeom>
              <a:avLst/>
              <a:gdLst/>
              <a:ahLst/>
              <a:cxnLst/>
              <a:rect l="l" t="t" r="r" b="b"/>
              <a:pathLst>
                <a:path w="54476" h="54443" extrusionOk="0">
                  <a:moveTo>
                    <a:pt x="27238" y="6002"/>
                  </a:moveTo>
                  <a:cubicBezTo>
                    <a:pt x="38916" y="6002"/>
                    <a:pt x="48441" y="15527"/>
                    <a:pt x="48441" y="27205"/>
                  </a:cubicBezTo>
                  <a:cubicBezTo>
                    <a:pt x="48441" y="38916"/>
                    <a:pt x="38916" y="48408"/>
                    <a:pt x="27238" y="48408"/>
                  </a:cubicBezTo>
                  <a:cubicBezTo>
                    <a:pt x="15560" y="48408"/>
                    <a:pt x="6035" y="38916"/>
                    <a:pt x="6035" y="27205"/>
                  </a:cubicBezTo>
                  <a:cubicBezTo>
                    <a:pt x="6035" y="15527"/>
                    <a:pt x="15560" y="6002"/>
                    <a:pt x="27238" y="6002"/>
                  </a:cubicBezTo>
                  <a:close/>
                  <a:moveTo>
                    <a:pt x="27238" y="0"/>
                  </a:moveTo>
                  <a:cubicBezTo>
                    <a:pt x="12233" y="0"/>
                    <a:pt x="0" y="12200"/>
                    <a:pt x="0" y="27205"/>
                  </a:cubicBezTo>
                  <a:cubicBezTo>
                    <a:pt x="0" y="42243"/>
                    <a:pt x="12233" y="54443"/>
                    <a:pt x="27238" y="54443"/>
                  </a:cubicBezTo>
                  <a:cubicBezTo>
                    <a:pt x="42243" y="54443"/>
                    <a:pt x="54476" y="42243"/>
                    <a:pt x="54476" y="27205"/>
                  </a:cubicBezTo>
                  <a:cubicBezTo>
                    <a:pt x="54476" y="12200"/>
                    <a:pt x="42243" y="0"/>
                    <a:pt x="27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9"/>
            <p:cNvSpPr/>
            <p:nvPr/>
          </p:nvSpPr>
          <p:spPr>
            <a:xfrm>
              <a:off x="3875225" y="1153100"/>
              <a:ext cx="429800" cy="813075"/>
            </a:xfrm>
            <a:custGeom>
              <a:avLst/>
              <a:gdLst/>
              <a:ahLst/>
              <a:cxnLst/>
              <a:rect l="l" t="t" r="r" b="b"/>
              <a:pathLst>
                <a:path w="17192" h="32523" extrusionOk="0">
                  <a:moveTo>
                    <a:pt x="5774" y="0"/>
                  </a:moveTo>
                  <a:cubicBezTo>
                    <a:pt x="5676" y="0"/>
                    <a:pt x="5611" y="66"/>
                    <a:pt x="5611" y="196"/>
                  </a:cubicBezTo>
                  <a:lnTo>
                    <a:pt x="5611" y="5285"/>
                  </a:lnTo>
                  <a:cubicBezTo>
                    <a:pt x="4665" y="5644"/>
                    <a:pt x="3719" y="6166"/>
                    <a:pt x="2773" y="6818"/>
                  </a:cubicBezTo>
                  <a:cubicBezTo>
                    <a:pt x="1827" y="7503"/>
                    <a:pt x="1142" y="8253"/>
                    <a:pt x="718" y="9036"/>
                  </a:cubicBezTo>
                  <a:cubicBezTo>
                    <a:pt x="327" y="9852"/>
                    <a:pt x="131" y="10830"/>
                    <a:pt x="131" y="12037"/>
                  </a:cubicBezTo>
                  <a:cubicBezTo>
                    <a:pt x="131" y="13212"/>
                    <a:pt x="425" y="14223"/>
                    <a:pt x="1044" y="15071"/>
                  </a:cubicBezTo>
                  <a:cubicBezTo>
                    <a:pt x="2154" y="16571"/>
                    <a:pt x="3948" y="17615"/>
                    <a:pt x="6427" y="18170"/>
                  </a:cubicBezTo>
                  <a:lnTo>
                    <a:pt x="9460" y="18855"/>
                  </a:lnTo>
                  <a:cubicBezTo>
                    <a:pt x="10374" y="19050"/>
                    <a:pt x="11157" y="19311"/>
                    <a:pt x="11776" y="19638"/>
                  </a:cubicBezTo>
                  <a:cubicBezTo>
                    <a:pt x="12396" y="19964"/>
                    <a:pt x="12722" y="20421"/>
                    <a:pt x="12722" y="21073"/>
                  </a:cubicBezTo>
                  <a:cubicBezTo>
                    <a:pt x="12722" y="22182"/>
                    <a:pt x="12005" y="22965"/>
                    <a:pt x="10569" y="23422"/>
                  </a:cubicBezTo>
                  <a:cubicBezTo>
                    <a:pt x="9950" y="23585"/>
                    <a:pt x="9036" y="23683"/>
                    <a:pt x="7829" y="23683"/>
                  </a:cubicBezTo>
                  <a:cubicBezTo>
                    <a:pt x="6101" y="23683"/>
                    <a:pt x="4535" y="23291"/>
                    <a:pt x="3165" y="22476"/>
                  </a:cubicBezTo>
                  <a:cubicBezTo>
                    <a:pt x="1762" y="21660"/>
                    <a:pt x="718" y="20518"/>
                    <a:pt x="1" y="19083"/>
                  </a:cubicBezTo>
                  <a:lnTo>
                    <a:pt x="1" y="25183"/>
                  </a:lnTo>
                  <a:cubicBezTo>
                    <a:pt x="1860" y="26325"/>
                    <a:pt x="3785" y="27173"/>
                    <a:pt x="5774" y="27760"/>
                  </a:cubicBezTo>
                  <a:lnTo>
                    <a:pt x="5840" y="32392"/>
                  </a:lnTo>
                  <a:cubicBezTo>
                    <a:pt x="5840" y="32490"/>
                    <a:pt x="5872" y="32522"/>
                    <a:pt x="5970" y="32522"/>
                  </a:cubicBezTo>
                  <a:lnTo>
                    <a:pt x="9917" y="32522"/>
                  </a:lnTo>
                  <a:cubicBezTo>
                    <a:pt x="10015" y="32522"/>
                    <a:pt x="10080" y="32457"/>
                    <a:pt x="10080" y="32327"/>
                  </a:cubicBezTo>
                  <a:lnTo>
                    <a:pt x="10080" y="28086"/>
                  </a:lnTo>
                  <a:cubicBezTo>
                    <a:pt x="12657" y="27238"/>
                    <a:pt x="14549" y="26031"/>
                    <a:pt x="15723" y="24531"/>
                  </a:cubicBezTo>
                  <a:cubicBezTo>
                    <a:pt x="16702" y="23291"/>
                    <a:pt x="17191" y="22084"/>
                    <a:pt x="17191" y="20877"/>
                  </a:cubicBezTo>
                  <a:cubicBezTo>
                    <a:pt x="17191" y="18561"/>
                    <a:pt x="16115" y="16865"/>
                    <a:pt x="13929" y="15821"/>
                  </a:cubicBezTo>
                  <a:cubicBezTo>
                    <a:pt x="12983" y="15364"/>
                    <a:pt x="12005" y="15006"/>
                    <a:pt x="10928" y="14777"/>
                  </a:cubicBezTo>
                  <a:cubicBezTo>
                    <a:pt x="9852" y="14549"/>
                    <a:pt x="8841" y="14321"/>
                    <a:pt x="7927" y="14125"/>
                  </a:cubicBezTo>
                  <a:cubicBezTo>
                    <a:pt x="6981" y="13897"/>
                    <a:pt x="6198" y="13603"/>
                    <a:pt x="5579" y="13212"/>
                  </a:cubicBezTo>
                  <a:cubicBezTo>
                    <a:pt x="4959" y="12853"/>
                    <a:pt x="4665" y="12298"/>
                    <a:pt x="4665" y="11515"/>
                  </a:cubicBezTo>
                  <a:cubicBezTo>
                    <a:pt x="4665" y="10732"/>
                    <a:pt x="4959" y="10178"/>
                    <a:pt x="5579" y="9917"/>
                  </a:cubicBezTo>
                  <a:cubicBezTo>
                    <a:pt x="6198" y="9656"/>
                    <a:pt x="6949" y="9525"/>
                    <a:pt x="7829" y="9525"/>
                  </a:cubicBezTo>
                  <a:cubicBezTo>
                    <a:pt x="10798" y="9525"/>
                    <a:pt x="13277" y="10439"/>
                    <a:pt x="15201" y="12331"/>
                  </a:cubicBezTo>
                  <a:lnTo>
                    <a:pt x="15201" y="7112"/>
                  </a:lnTo>
                  <a:cubicBezTo>
                    <a:pt x="14484" y="6296"/>
                    <a:pt x="12722" y="5709"/>
                    <a:pt x="9917" y="5350"/>
                  </a:cubicBezTo>
                  <a:lnTo>
                    <a:pt x="9917" y="131"/>
                  </a:lnTo>
                  <a:cubicBezTo>
                    <a:pt x="9917" y="33"/>
                    <a:pt x="9852" y="0"/>
                    <a:pt x="9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9"/>
            <p:cNvSpPr/>
            <p:nvPr/>
          </p:nvSpPr>
          <p:spPr>
            <a:xfrm>
              <a:off x="1799800" y="238125"/>
              <a:ext cx="4000850" cy="2201050"/>
            </a:xfrm>
            <a:custGeom>
              <a:avLst/>
              <a:gdLst/>
              <a:ahLst/>
              <a:cxnLst/>
              <a:rect l="l" t="t" r="r" b="b"/>
              <a:pathLst>
                <a:path w="160034" h="88042" extrusionOk="0">
                  <a:moveTo>
                    <a:pt x="131425" y="6035"/>
                  </a:moveTo>
                  <a:lnTo>
                    <a:pt x="131425" y="9525"/>
                  </a:lnTo>
                  <a:lnTo>
                    <a:pt x="11972" y="9525"/>
                  </a:lnTo>
                  <a:lnTo>
                    <a:pt x="11972" y="62434"/>
                  </a:lnTo>
                  <a:lnTo>
                    <a:pt x="6035" y="62434"/>
                  </a:lnTo>
                  <a:lnTo>
                    <a:pt x="6035" y="6035"/>
                  </a:lnTo>
                  <a:close/>
                  <a:moveTo>
                    <a:pt x="143430" y="15527"/>
                  </a:moveTo>
                  <a:lnTo>
                    <a:pt x="143430" y="19572"/>
                  </a:lnTo>
                  <a:lnTo>
                    <a:pt x="22573" y="19572"/>
                  </a:lnTo>
                  <a:lnTo>
                    <a:pt x="22573" y="71927"/>
                  </a:lnTo>
                  <a:lnTo>
                    <a:pt x="18006" y="71927"/>
                  </a:lnTo>
                  <a:lnTo>
                    <a:pt x="18006" y="15527"/>
                  </a:lnTo>
                  <a:close/>
                  <a:moveTo>
                    <a:pt x="153998" y="25607"/>
                  </a:moveTo>
                  <a:lnTo>
                    <a:pt x="153998" y="82006"/>
                  </a:lnTo>
                  <a:lnTo>
                    <a:pt x="28608" y="82006"/>
                  </a:lnTo>
                  <a:lnTo>
                    <a:pt x="28608" y="25607"/>
                  </a:lnTo>
                  <a:close/>
                  <a:moveTo>
                    <a:pt x="0" y="0"/>
                  </a:moveTo>
                  <a:lnTo>
                    <a:pt x="0" y="68436"/>
                  </a:lnTo>
                  <a:lnTo>
                    <a:pt x="11972" y="68436"/>
                  </a:lnTo>
                  <a:lnTo>
                    <a:pt x="11972" y="77961"/>
                  </a:lnTo>
                  <a:lnTo>
                    <a:pt x="22573" y="77961"/>
                  </a:lnTo>
                  <a:lnTo>
                    <a:pt x="22573" y="88041"/>
                  </a:lnTo>
                  <a:lnTo>
                    <a:pt x="160033" y="88041"/>
                  </a:lnTo>
                  <a:lnTo>
                    <a:pt x="160033" y="19572"/>
                  </a:lnTo>
                  <a:lnTo>
                    <a:pt x="149432" y="19572"/>
                  </a:lnTo>
                  <a:lnTo>
                    <a:pt x="149432" y="9525"/>
                  </a:lnTo>
                  <a:lnTo>
                    <a:pt x="137460" y="9525"/>
                  </a:lnTo>
                  <a:lnTo>
                    <a:pt x="1374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2099900" y="266585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4007350" y="4859525"/>
              <a:ext cx="150075" cy="164750"/>
            </a:xfrm>
            <a:custGeom>
              <a:avLst/>
              <a:gdLst/>
              <a:ahLst/>
              <a:cxnLst/>
              <a:rect l="l" t="t" r="r" b="b"/>
              <a:pathLst>
                <a:path w="6003" h="6590" extrusionOk="0">
                  <a:moveTo>
                    <a:pt x="0" y="1"/>
                  </a:moveTo>
                  <a:lnTo>
                    <a:pt x="0" y="6590"/>
                  </a:lnTo>
                  <a:lnTo>
                    <a:pt x="6002" y="6590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9"/>
            <p:cNvSpPr/>
            <p:nvPr/>
          </p:nvSpPr>
          <p:spPr>
            <a:xfrm>
              <a:off x="5783500" y="4304175"/>
              <a:ext cx="150075" cy="163950"/>
            </a:xfrm>
            <a:custGeom>
              <a:avLst/>
              <a:gdLst/>
              <a:ahLst/>
              <a:cxnLst/>
              <a:rect l="l" t="t" r="r" b="b"/>
              <a:pathLst>
                <a:path w="6003" h="6558" extrusionOk="0">
                  <a:moveTo>
                    <a:pt x="0" y="1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5547000" y="5106625"/>
              <a:ext cx="150075" cy="163950"/>
            </a:xfrm>
            <a:custGeom>
              <a:avLst/>
              <a:gdLst/>
              <a:ahLst/>
              <a:cxnLst/>
              <a:rect l="l" t="t" r="r" b="b"/>
              <a:pathLst>
                <a:path w="6003" h="6558" extrusionOk="0">
                  <a:moveTo>
                    <a:pt x="0" y="1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1432000" y="11213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3" y="6557"/>
                  </a:lnTo>
                  <a:lnTo>
                    <a:pt x="6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1309675" y="2403250"/>
              <a:ext cx="150075" cy="164750"/>
            </a:xfrm>
            <a:custGeom>
              <a:avLst/>
              <a:gdLst/>
              <a:ahLst/>
              <a:cxnLst/>
              <a:rect l="l" t="t" r="r" b="b"/>
              <a:pathLst>
                <a:path w="6003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03" y="6590"/>
                  </a:lnTo>
                  <a:lnTo>
                    <a:pt x="6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29"/>
          <p:cNvSpPr txBox="1">
            <a:spLocks noGrp="1"/>
          </p:cNvSpPr>
          <p:nvPr>
            <p:ph type="ctrTitle" idx="2"/>
          </p:nvPr>
        </p:nvSpPr>
        <p:spPr>
          <a:xfrm flipH="1">
            <a:off x="-644974" y="1982325"/>
            <a:ext cx="26715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Эксперимент №2</a:t>
            </a:r>
            <a:endParaRPr dirty="0"/>
          </a:p>
        </p:txBody>
      </p:sp>
      <p:sp>
        <p:nvSpPr>
          <p:cNvPr id="226" name="Google Shape;226;p29"/>
          <p:cNvSpPr txBox="1">
            <a:spLocks noGrp="1"/>
          </p:cNvSpPr>
          <p:nvPr>
            <p:ph type="subTitle" idx="1"/>
          </p:nvPr>
        </p:nvSpPr>
        <p:spPr>
          <a:xfrm flipH="1">
            <a:off x="-109671" y="2672795"/>
            <a:ext cx="2127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Сравнение моделей при различном количестве погрузчиков (6 и 12).</a:t>
            </a:r>
            <a:endParaRPr lang="en-US" dirty="0"/>
          </a:p>
        </p:txBody>
      </p:sp>
      <p:sp>
        <p:nvSpPr>
          <p:cNvPr id="228" name="Google Shape;228;p29"/>
          <p:cNvSpPr txBox="1">
            <a:spLocks noGrp="1"/>
          </p:cNvSpPr>
          <p:nvPr>
            <p:ph type="ctrTitle" idx="2"/>
          </p:nvPr>
        </p:nvSpPr>
        <p:spPr>
          <a:xfrm flipH="1">
            <a:off x="2660914" y="1982325"/>
            <a:ext cx="12588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/>
              <a:t>Результат</a:t>
            </a:r>
            <a:endParaRPr sz="1100" dirty="0"/>
          </a:p>
        </p:txBody>
      </p:sp>
      <p:sp>
        <p:nvSpPr>
          <p:cNvPr id="35" name="Google Shape;228;p29">
            <a:extLst>
              <a:ext uri="{FF2B5EF4-FFF2-40B4-BE49-F238E27FC236}">
                <a16:creationId xmlns:a16="http://schemas.microsoft.com/office/drawing/2014/main" id="{E86F160F-9951-4DC0-AF6D-1905880DD453}"/>
              </a:ext>
            </a:extLst>
          </p:cNvPr>
          <p:cNvSpPr txBox="1">
            <a:spLocks/>
          </p:cNvSpPr>
          <p:nvPr/>
        </p:nvSpPr>
        <p:spPr>
          <a:xfrm flipH="1">
            <a:off x="2660914" y="779087"/>
            <a:ext cx="147798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Sans"/>
              <a:buNone/>
              <a:defRPr sz="13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l"/>
            <a:r>
              <a:rPr lang="ru-RU" sz="1100" dirty="0"/>
              <a:t>Входные данные</a:t>
            </a:r>
            <a:endParaRPr lang="en-US" sz="1100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188346E-7BE4-4C2E-8613-412BE2D633E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27275" y="1354041"/>
            <a:ext cx="2210611" cy="493437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19564C9-BFCD-48DD-BD8B-4C38EB94F35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534645" y="2344481"/>
            <a:ext cx="6572973" cy="236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0365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ctrTitle"/>
          </p:nvPr>
        </p:nvSpPr>
        <p:spPr>
          <a:xfrm flipH="1">
            <a:off x="7036358" y="0"/>
            <a:ext cx="2107642" cy="927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Результаты эксперимента</a:t>
            </a:r>
            <a:endParaRPr sz="1800" b="1" dirty="0"/>
          </a:p>
        </p:txBody>
      </p:sp>
      <p:sp>
        <p:nvSpPr>
          <p:cNvPr id="201" name="Google Shape;201;p29"/>
          <p:cNvSpPr/>
          <p:nvPr/>
        </p:nvSpPr>
        <p:spPr>
          <a:xfrm>
            <a:off x="-236550" y="-326787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1" name="Google Shape;211;p29"/>
          <p:cNvCxnSpPr/>
          <p:nvPr/>
        </p:nvCxnSpPr>
        <p:spPr>
          <a:xfrm>
            <a:off x="2473526" y="1667351"/>
            <a:ext cx="0" cy="2600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2" name="Google Shape;212;p29"/>
          <p:cNvGrpSpPr/>
          <p:nvPr/>
        </p:nvGrpSpPr>
        <p:grpSpPr>
          <a:xfrm>
            <a:off x="1627291" y="1808463"/>
            <a:ext cx="329219" cy="334551"/>
            <a:chOff x="1232200" y="238125"/>
            <a:chExt cx="5136025" cy="5219200"/>
          </a:xfrm>
        </p:grpSpPr>
        <p:sp>
          <p:nvSpPr>
            <p:cNvPr id="213" name="Google Shape;213;p29"/>
            <p:cNvSpPr/>
            <p:nvPr/>
          </p:nvSpPr>
          <p:spPr>
            <a:xfrm>
              <a:off x="1232200" y="2644400"/>
              <a:ext cx="5136025" cy="2812925"/>
            </a:xfrm>
            <a:custGeom>
              <a:avLst/>
              <a:gdLst/>
              <a:ahLst/>
              <a:cxnLst/>
              <a:rect l="l" t="t" r="r" b="b"/>
              <a:pathLst>
                <a:path w="205441" h="112517" extrusionOk="0">
                  <a:moveTo>
                    <a:pt x="160025" y="6007"/>
                  </a:moveTo>
                  <a:cubicBezTo>
                    <a:pt x="160137" y="6007"/>
                    <a:pt x="160249" y="6009"/>
                    <a:pt x="160360" y="6012"/>
                  </a:cubicBezTo>
                  <a:cubicBezTo>
                    <a:pt x="157979" y="7023"/>
                    <a:pt x="155728" y="8491"/>
                    <a:pt x="153771" y="10416"/>
                  </a:cubicBezTo>
                  <a:lnTo>
                    <a:pt x="135797" y="28422"/>
                  </a:lnTo>
                  <a:lnTo>
                    <a:pt x="130284" y="28422"/>
                  </a:lnTo>
                  <a:cubicBezTo>
                    <a:pt x="130611" y="28129"/>
                    <a:pt x="130904" y="27835"/>
                    <a:pt x="131198" y="27541"/>
                  </a:cubicBezTo>
                  <a:cubicBezTo>
                    <a:pt x="131948" y="26759"/>
                    <a:pt x="132633" y="25943"/>
                    <a:pt x="133285" y="25062"/>
                  </a:cubicBezTo>
                  <a:cubicBezTo>
                    <a:pt x="133742" y="25128"/>
                    <a:pt x="134036" y="25160"/>
                    <a:pt x="134036" y="25160"/>
                  </a:cubicBezTo>
                  <a:lnTo>
                    <a:pt x="135504" y="25356"/>
                  </a:lnTo>
                  <a:lnTo>
                    <a:pt x="150900" y="9959"/>
                  </a:lnTo>
                  <a:cubicBezTo>
                    <a:pt x="153515" y="7344"/>
                    <a:pt x="156861" y="6007"/>
                    <a:pt x="160025" y="6007"/>
                  </a:cubicBezTo>
                  <a:close/>
                  <a:moveTo>
                    <a:pt x="168324" y="10446"/>
                  </a:moveTo>
                  <a:cubicBezTo>
                    <a:pt x="170490" y="10446"/>
                    <a:pt x="172657" y="10925"/>
                    <a:pt x="174647" y="11884"/>
                  </a:cubicBezTo>
                  <a:cubicBezTo>
                    <a:pt x="172592" y="12862"/>
                    <a:pt x="170668" y="14200"/>
                    <a:pt x="168939" y="15896"/>
                  </a:cubicBezTo>
                  <a:lnTo>
                    <a:pt x="146138" y="38730"/>
                  </a:lnTo>
                  <a:lnTo>
                    <a:pt x="132959" y="38730"/>
                  </a:lnTo>
                  <a:lnTo>
                    <a:pt x="132959" y="44765"/>
                  </a:lnTo>
                  <a:lnTo>
                    <a:pt x="148617" y="44765"/>
                  </a:lnTo>
                  <a:lnTo>
                    <a:pt x="173212" y="20169"/>
                  </a:lnTo>
                  <a:cubicBezTo>
                    <a:pt x="176039" y="17324"/>
                    <a:pt x="179768" y="15907"/>
                    <a:pt x="183494" y="15907"/>
                  </a:cubicBezTo>
                  <a:cubicBezTo>
                    <a:pt x="186260" y="15907"/>
                    <a:pt x="189023" y="16688"/>
                    <a:pt x="191414" y="18245"/>
                  </a:cubicBezTo>
                  <a:lnTo>
                    <a:pt x="189163" y="20528"/>
                  </a:lnTo>
                  <a:cubicBezTo>
                    <a:pt x="189033" y="20495"/>
                    <a:pt x="188902" y="20495"/>
                    <a:pt x="188772" y="20495"/>
                  </a:cubicBezTo>
                  <a:cubicBezTo>
                    <a:pt x="183259" y="20495"/>
                    <a:pt x="178105" y="22648"/>
                    <a:pt x="174223" y="26530"/>
                  </a:cubicBezTo>
                  <a:lnTo>
                    <a:pt x="151389" y="49364"/>
                  </a:lnTo>
                  <a:lnTo>
                    <a:pt x="120661" y="49364"/>
                  </a:lnTo>
                  <a:cubicBezTo>
                    <a:pt x="114725" y="49364"/>
                    <a:pt x="109114" y="47048"/>
                    <a:pt x="104906" y="42840"/>
                  </a:cubicBezTo>
                  <a:lnTo>
                    <a:pt x="96555" y="34457"/>
                  </a:lnTo>
                  <a:lnTo>
                    <a:pt x="114790" y="34457"/>
                  </a:lnTo>
                  <a:cubicBezTo>
                    <a:pt x="115181" y="34457"/>
                    <a:pt x="115573" y="34457"/>
                    <a:pt x="115964" y="34424"/>
                  </a:cubicBezTo>
                  <a:lnTo>
                    <a:pt x="138309" y="34424"/>
                  </a:lnTo>
                  <a:lnTo>
                    <a:pt x="158044" y="14689"/>
                  </a:lnTo>
                  <a:cubicBezTo>
                    <a:pt x="160870" y="11863"/>
                    <a:pt x="164596" y="10446"/>
                    <a:pt x="168324" y="10446"/>
                  </a:cubicBezTo>
                  <a:close/>
                  <a:moveTo>
                    <a:pt x="131491" y="14069"/>
                  </a:moveTo>
                  <a:cubicBezTo>
                    <a:pt x="130969" y="17560"/>
                    <a:pt x="129371" y="20756"/>
                    <a:pt x="126859" y="23333"/>
                  </a:cubicBezTo>
                  <a:cubicBezTo>
                    <a:pt x="123891" y="26400"/>
                    <a:pt x="119976" y="28161"/>
                    <a:pt x="115769" y="28422"/>
                  </a:cubicBezTo>
                  <a:lnTo>
                    <a:pt x="82007" y="28422"/>
                  </a:lnTo>
                  <a:lnTo>
                    <a:pt x="100666" y="47081"/>
                  </a:lnTo>
                  <a:cubicBezTo>
                    <a:pt x="106015" y="52430"/>
                    <a:pt x="113094" y="55366"/>
                    <a:pt x="120661" y="55366"/>
                  </a:cubicBezTo>
                  <a:lnTo>
                    <a:pt x="153869" y="55366"/>
                  </a:lnTo>
                  <a:lnTo>
                    <a:pt x="178464" y="30771"/>
                  </a:lnTo>
                  <a:cubicBezTo>
                    <a:pt x="181237" y="28031"/>
                    <a:pt x="184890" y="26530"/>
                    <a:pt x="188772" y="26530"/>
                  </a:cubicBezTo>
                  <a:cubicBezTo>
                    <a:pt x="191610" y="26530"/>
                    <a:pt x="194350" y="27346"/>
                    <a:pt x="196698" y="28879"/>
                  </a:cubicBezTo>
                  <a:lnTo>
                    <a:pt x="153934" y="71611"/>
                  </a:lnTo>
                  <a:lnTo>
                    <a:pt x="75907" y="71611"/>
                  </a:lnTo>
                  <a:lnTo>
                    <a:pt x="70035" y="77515"/>
                  </a:lnTo>
                  <a:lnTo>
                    <a:pt x="35100" y="42579"/>
                  </a:lnTo>
                  <a:lnTo>
                    <a:pt x="63577" y="14069"/>
                  </a:lnTo>
                  <a:close/>
                  <a:moveTo>
                    <a:pt x="25933" y="41927"/>
                  </a:moveTo>
                  <a:lnTo>
                    <a:pt x="26586" y="42579"/>
                  </a:lnTo>
                  <a:lnTo>
                    <a:pt x="26553" y="42579"/>
                  </a:lnTo>
                  <a:lnTo>
                    <a:pt x="70035" y="86029"/>
                  </a:lnTo>
                  <a:lnTo>
                    <a:pt x="70590" y="86583"/>
                  </a:lnTo>
                  <a:lnTo>
                    <a:pt x="53171" y="104002"/>
                  </a:lnTo>
                  <a:lnTo>
                    <a:pt x="8514" y="59346"/>
                  </a:lnTo>
                  <a:lnTo>
                    <a:pt x="25933" y="41927"/>
                  </a:lnTo>
                  <a:close/>
                  <a:moveTo>
                    <a:pt x="160047" y="0"/>
                  </a:moveTo>
                  <a:cubicBezTo>
                    <a:pt x="155321" y="0"/>
                    <a:pt x="150418" y="1928"/>
                    <a:pt x="146627" y="5719"/>
                  </a:cubicBezTo>
                  <a:lnTo>
                    <a:pt x="137428" y="14917"/>
                  </a:lnTo>
                  <a:cubicBezTo>
                    <a:pt x="137624" y="13645"/>
                    <a:pt x="137689" y="12308"/>
                    <a:pt x="137656" y="10970"/>
                  </a:cubicBezTo>
                  <a:lnTo>
                    <a:pt x="137591" y="8067"/>
                  </a:lnTo>
                  <a:lnTo>
                    <a:pt x="61098" y="8067"/>
                  </a:lnTo>
                  <a:lnTo>
                    <a:pt x="30826" y="38306"/>
                  </a:lnTo>
                  <a:lnTo>
                    <a:pt x="25933" y="33413"/>
                  </a:lnTo>
                  <a:lnTo>
                    <a:pt x="1" y="59346"/>
                  </a:lnTo>
                  <a:lnTo>
                    <a:pt x="53171" y="112516"/>
                  </a:lnTo>
                  <a:lnTo>
                    <a:pt x="79104" y="86583"/>
                  </a:lnTo>
                  <a:lnTo>
                    <a:pt x="74309" y="81756"/>
                  </a:lnTo>
                  <a:lnTo>
                    <a:pt x="78419" y="77645"/>
                  </a:lnTo>
                  <a:lnTo>
                    <a:pt x="156445" y="77645"/>
                  </a:lnTo>
                  <a:lnTo>
                    <a:pt x="205441" y="28650"/>
                  </a:lnTo>
                  <a:lnTo>
                    <a:pt x="203288" y="26530"/>
                  </a:lnTo>
                  <a:cubicBezTo>
                    <a:pt x="201265" y="24475"/>
                    <a:pt x="198884" y="22942"/>
                    <a:pt x="196274" y="21931"/>
                  </a:cubicBezTo>
                  <a:lnTo>
                    <a:pt x="200156" y="18016"/>
                  </a:lnTo>
                  <a:lnTo>
                    <a:pt x="198036" y="15896"/>
                  </a:lnTo>
                  <a:cubicBezTo>
                    <a:pt x="194033" y="11893"/>
                    <a:pt x="188762" y="9892"/>
                    <a:pt x="183507" y="9892"/>
                  </a:cubicBezTo>
                  <a:cubicBezTo>
                    <a:pt x="183109" y="9892"/>
                    <a:pt x="182710" y="9904"/>
                    <a:pt x="182313" y="9927"/>
                  </a:cubicBezTo>
                  <a:cubicBezTo>
                    <a:pt x="179084" y="6926"/>
                    <a:pt x="175137" y="5164"/>
                    <a:pt x="171059" y="4610"/>
                  </a:cubicBezTo>
                  <a:lnTo>
                    <a:pt x="171190" y="4479"/>
                  </a:lnTo>
                  <a:cubicBezTo>
                    <a:pt x="168189" y="1479"/>
                    <a:pt x="164186" y="0"/>
                    <a:pt x="160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4289500" y="3612650"/>
              <a:ext cx="135400" cy="150875"/>
            </a:xfrm>
            <a:custGeom>
              <a:avLst/>
              <a:gdLst/>
              <a:ahLst/>
              <a:cxnLst/>
              <a:rect l="l" t="t" r="r" b="b"/>
              <a:pathLst>
                <a:path w="5416" h="6035" extrusionOk="0">
                  <a:moveTo>
                    <a:pt x="0" y="0"/>
                  </a:moveTo>
                  <a:lnTo>
                    <a:pt x="0" y="6035"/>
                  </a:lnTo>
                  <a:lnTo>
                    <a:pt x="5415" y="6035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9"/>
            <p:cNvSpPr/>
            <p:nvPr/>
          </p:nvSpPr>
          <p:spPr>
            <a:xfrm>
              <a:off x="1644850" y="3917625"/>
              <a:ext cx="436300" cy="415925"/>
            </a:xfrm>
            <a:custGeom>
              <a:avLst/>
              <a:gdLst/>
              <a:ahLst/>
              <a:cxnLst/>
              <a:rect l="l" t="t" r="r" b="b"/>
              <a:pathLst>
                <a:path w="17452" h="16637" extrusionOk="0">
                  <a:moveTo>
                    <a:pt x="8318" y="6003"/>
                  </a:moveTo>
                  <a:cubicBezTo>
                    <a:pt x="8938" y="6003"/>
                    <a:pt x="9525" y="6264"/>
                    <a:pt x="9949" y="6688"/>
                  </a:cubicBezTo>
                  <a:cubicBezTo>
                    <a:pt x="10863" y="7601"/>
                    <a:pt x="10863" y="9069"/>
                    <a:pt x="9949" y="9950"/>
                  </a:cubicBezTo>
                  <a:cubicBezTo>
                    <a:pt x="9525" y="10407"/>
                    <a:pt x="8938" y="10635"/>
                    <a:pt x="8318" y="10635"/>
                  </a:cubicBezTo>
                  <a:cubicBezTo>
                    <a:pt x="7699" y="10635"/>
                    <a:pt x="7111" y="10407"/>
                    <a:pt x="6687" y="9950"/>
                  </a:cubicBezTo>
                  <a:cubicBezTo>
                    <a:pt x="6263" y="9526"/>
                    <a:pt x="6002" y="8939"/>
                    <a:pt x="6002" y="8319"/>
                  </a:cubicBezTo>
                  <a:cubicBezTo>
                    <a:pt x="6002" y="7699"/>
                    <a:pt x="6263" y="7112"/>
                    <a:pt x="6687" y="6688"/>
                  </a:cubicBezTo>
                  <a:cubicBezTo>
                    <a:pt x="7111" y="6264"/>
                    <a:pt x="7699" y="6003"/>
                    <a:pt x="8318" y="6003"/>
                  </a:cubicBezTo>
                  <a:close/>
                  <a:moveTo>
                    <a:pt x="8318" y="1"/>
                  </a:moveTo>
                  <a:cubicBezTo>
                    <a:pt x="6100" y="1"/>
                    <a:pt x="4013" y="849"/>
                    <a:pt x="2447" y="2415"/>
                  </a:cubicBezTo>
                  <a:cubicBezTo>
                    <a:pt x="848" y="4013"/>
                    <a:pt x="0" y="6101"/>
                    <a:pt x="0" y="8319"/>
                  </a:cubicBezTo>
                  <a:cubicBezTo>
                    <a:pt x="0" y="10537"/>
                    <a:pt x="848" y="12625"/>
                    <a:pt x="2447" y="14223"/>
                  </a:cubicBezTo>
                  <a:cubicBezTo>
                    <a:pt x="4013" y="15789"/>
                    <a:pt x="6100" y="16637"/>
                    <a:pt x="8318" y="16637"/>
                  </a:cubicBezTo>
                  <a:cubicBezTo>
                    <a:pt x="10536" y="16637"/>
                    <a:pt x="12657" y="15789"/>
                    <a:pt x="14223" y="14223"/>
                  </a:cubicBezTo>
                  <a:cubicBezTo>
                    <a:pt x="17452" y="10961"/>
                    <a:pt x="17452" y="5677"/>
                    <a:pt x="14223" y="2415"/>
                  </a:cubicBezTo>
                  <a:cubicBezTo>
                    <a:pt x="12657" y="849"/>
                    <a:pt x="10536" y="1"/>
                    <a:pt x="8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9"/>
            <p:cNvSpPr/>
            <p:nvPr/>
          </p:nvSpPr>
          <p:spPr>
            <a:xfrm>
              <a:off x="3401425" y="902750"/>
              <a:ext cx="1361900" cy="1361075"/>
            </a:xfrm>
            <a:custGeom>
              <a:avLst/>
              <a:gdLst/>
              <a:ahLst/>
              <a:cxnLst/>
              <a:rect l="l" t="t" r="r" b="b"/>
              <a:pathLst>
                <a:path w="54476" h="54443" extrusionOk="0">
                  <a:moveTo>
                    <a:pt x="27238" y="6002"/>
                  </a:moveTo>
                  <a:cubicBezTo>
                    <a:pt x="38916" y="6002"/>
                    <a:pt x="48441" y="15527"/>
                    <a:pt x="48441" y="27205"/>
                  </a:cubicBezTo>
                  <a:cubicBezTo>
                    <a:pt x="48441" y="38916"/>
                    <a:pt x="38916" y="48408"/>
                    <a:pt x="27238" y="48408"/>
                  </a:cubicBezTo>
                  <a:cubicBezTo>
                    <a:pt x="15560" y="48408"/>
                    <a:pt x="6035" y="38916"/>
                    <a:pt x="6035" y="27205"/>
                  </a:cubicBezTo>
                  <a:cubicBezTo>
                    <a:pt x="6035" y="15527"/>
                    <a:pt x="15560" y="6002"/>
                    <a:pt x="27238" y="6002"/>
                  </a:cubicBezTo>
                  <a:close/>
                  <a:moveTo>
                    <a:pt x="27238" y="0"/>
                  </a:moveTo>
                  <a:cubicBezTo>
                    <a:pt x="12233" y="0"/>
                    <a:pt x="0" y="12200"/>
                    <a:pt x="0" y="27205"/>
                  </a:cubicBezTo>
                  <a:cubicBezTo>
                    <a:pt x="0" y="42243"/>
                    <a:pt x="12233" y="54443"/>
                    <a:pt x="27238" y="54443"/>
                  </a:cubicBezTo>
                  <a:cubicBezTo>
                    <a:pt x="42243" y="54443"/>
                    <a:pt x="54476" y="42243"/>
                    <a:pt x="54476" y="27205"/>
                  </a:cubicBezTo>
                  <a:cubicBezTo>
                    <a:pt x="54476" y="12200"/>
                    <a:pt x="42243" y="0"/>
                    <a:pt x="27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9"/>
            <p:cNvSpPr/>
            <p:nvPr/>
          </p:nvSpPr>
          <p:spPr>
            <a:xfrm>
              <a:off x="3875225" y="1153100"/>
              <a:ext cx="429800" cy="813075"/>
            </a:xfrm>
            <a:custGeom>
              <a:avLst/>
              <a:gdLst/>
              <a:ahLst/>
              <a:cxnLst/>
              <a:rect l="l" t="t" r="r" b="b"/>
              <a:pathLst>
                <a:path w="17192" h="32523" extrusionOk="0">
                  <a:moveTo>
                    <a:pt x="5774" y="0"/>
                  </a:moveTo>
                  <a:cubicBezTo>
                    <a:pt x="5676" y="0"/>
                    <a:pt x="5611" y="66"/>
                    <a:pt x="5611" y="196"/>
                  </a:cubicBezTo>
                  <a:lnTo>
                    <a:pt x="5611" y="5285"/>
                  </a:lnTo>
                  <a:cubicBezTo>
                    <a:pt x="4665" y="5644"/>
                    <a:pt x="3719" y="6166"/>
                    <a:pt x="2773" y="6818"/>
                  </a:cubicBezTo>
                  <a:cubicBezTo>
                    <a:pt x="1827" y="7503"/>
                    <a:pt x="1142" y="8253"/>
                    <a:pt x="718" y="9036"/>
                  </a:cubicBezTo>
                  <a:cubicBezTo>
                    <a:pt x="327" y="9852"/>
                    <a:pt x="131" y="10830"/>
                    <a:pt x="131" y="12037"/>
                  </a:cubicBezTo>
                  <a:cubicBezTo>
                    <a:pt x="131" y="13212"/>
                    <a:pt x="425" y="14223"/>
                    <a:pt x="1044" y="15071"/>
                  </a:cubicBezTo>
                  <a:cubicBezTo>
                    <a:pt x="2154" y="16571"/>
                    <a:pt x="3948" y="17615"/>
                    <a:pt x="6427" y="18170"/>
                  </a:cubicBezTo>
                  <a:lnTo>
                    <a:pt x="9460" y="18855"/>
                  </a:lnTo>
                  <a:cubicBezTo>
                    <a:pt x="10374" y="19050"/>
                    <a:pt x="11157" y="19311"/>
                    <a:pt x="11776" y="19638"/>
                  </a:cubicBezTo>
                  <a:cubicBezTo>
                    <a:pt x="12396" y="19964"/>
                    <a:pt x="12722" y="20421"/>
                    <a:pt x="12722" y="21073"/>
                  </a:cubicBezTo>
                  <a:cubicBezTo>
                    <a:pt x="12722" y="22182"/>
                    <a:pt x="12005" y="22965"/>
                    <a:pt x="10569" y="23422"/>
                  </a:cubicBezTo>
                  <a:cubicBezTo>
                    <a:pt x="9950" y="23585"/>
                    <a:pt x="9036" y="23683"/>
                    <a:pt x="7829" y="23683"/>
                  </a:cubicBezTo>
                  <a:cubicBezTo>
                    <a:pt x="6101" y="23683"/>
                    <a:pt x="4535" y="23291"/>
                    <a:pt x="3165" y="22476"/>
                  </a:cubicBezTo>
                  <a:cubicBezTo>
                    <a:pt x="1762" y="21660"/>
                    <a:pt x="718" y="20518"/>
                    <a:pt x="1" y="19083"/>
                  </a:cubicBezTo>
                  <a:lnTo>
                    <a:pt x="1" y="25183"/>
                  </a:lnTo>
                  <a:cubicBezTo>
                    <a:pt x="1860" y="26325"/>
                    <a:pt x="3785" y="27173"/>
                    <a:pt x="5774" y="27760"/>
                  </a:cubicBezTo>
                  <a:lnTo>
                    <a:pt x="5840" y="32392"/>
                  </a:lnTo>
                  <a:cubicBezTo>
                    <a:pt x="5840" y="32490"/>
                    <a:pt x="5872" y="32522"/>
                    <a:pt x="5970" y="32522"/>
                  </a:cubicBezTo>
                  <a:lnTo>
                    <a:pt x="9917" y="32522"/>
                  </a:lnTo>
                  <a:cubicBezTo>
                    <a:pt x="10015" y="32522"/>
                    <a:pt x="10080" y="32457"/>
                    <a:pt x="10080" y="32327"/>
                  </a:cubicBezTo>
                  <a:lnTo>
                    <a:pt x="10080" y="28086"/>
                  </a:lnTo>
                  <a:cubicBezTo>
                    <a:pt x="12657" y="27238"/>
                    <a:pt x="14549" y="26031"/>
                    <a:pt x="15723" y="24531"/>
                  </a:cubicBezTo>
                  <a:cubicBezTo>
                    <a:pt x="16702" y="23291"/>
                    <a:pt x="17191" y="22084"/>
                    <a:pt x="17191" y="20877"/>
                  </a:cubicBezTo>
                  <a:cubicBezTo>
                    <a:pt x="17191" y="18561"/>
                    <a:pt x="16115" y="16865"/>
                    <a:pt x="13929" y="15821"/>
                  </a:cubicBezTo>
                  <a:cubicBezTo>
                    <a:pt x="12983" y="15364"/>
                    <a:pt x="12005" y="15006"/>
                    <a:pt x="10928" y="14777"/>
                  </a:cubicBezTo>
                  <a:cubicBezTo>
                    <a:pt x="9852" y="14549"/>
                    <a:pt x="8841" y="14321"/>
                    <a:pt x="7927" y="14125"/>
                  </a:cubicBezTo>
                  <a:cubicBezTo>
                    <a:pt x="6981" y="13897"/>
                    <a:pt x="6198" y="13603"/>
                    <a:pt x="5579" y="13212"/>
                  </a:cubicBezTo>
                  <a:cubicBezTo>
                    <a:pt x="4959" y="12853"/>
                    <a:pt x="4665" y="12298"/>
                    <a:pt x="4665" y="11515"/>
                  </a:cubicBezTo>
                  <a:cubicBezTo>
                    <a:pt x="4665" y="10732"/>
                    <a:pt x="4959" y="10178"/>
                    <a:pt x="5579" y="9917"/>
                  </a:cubicBezTo>
                  <a:cubicBezTo>
                    <a:pt x="6198" y="9656"/>
                    <a:pt x="6949" y="9525"/>
                    <a:pt x="7829" y="9525"/>
                  </a:cubicBezTo>
                  <a:cubicBezTo>
                    <a:pt x="10798" y="9525"/>
                    <a:pt x="13277" y="10439"/>
                    <a:pt x="15201" y="12331"/>
                  </a:cubicBezTo>
                  <a:lnTo>
                    <a:pt x="15201" y="7112"/>
                  </a:lnTo>
                  <a:cubicBezTo>
                    <a:pt x="14484" y="6296"/>
                    <a:pt x="12722" y="5709"/>
                    <a:pt x="9917" y="5350"/>
                  </a:cubicBezTo>
                  <a:lnTo>
                    <a:pt x="9917" y="131"/>
                  </a:lnTo>
                  <a:cubicBezTo>
                    <a:pt x="9917" y="33"/>
                    <a:pt x="9852" y="0"/>
                    <a:pt x="9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9"/>
            <p:cNvSpPr/>
            <p:nvPr/>
          </p:nvSpPr>
          <p:spPr>
            <a:xfrm>
              <a:off x="1799800" y="238125"/>
              <a:ext cx="4000850" cy="2201050"/>
            </a:xfrm>
            <a:custGeom>
              <a:avLst/>
              <a:gdLst/>
              <a:ahLst/>
              <a:cxnLst/>
              <a:rect l="l" t="t" r="r" b="b"/>
              <a:pathLst>
                <a:path w="160034" h="88042" extrusionOk="0">
                  <a:moveTo>
                    <a:pt x="131425" y="6035"/>
                  </a:moveTo>
                  <a:lnTo>
                    <a:pt x="131425" y="9525"/>
                  </a:lnTo>
                  <a:lnTo>
                    <a:pt x="11972" y="9525"/>
                  </a:lnTo>
                  <a:lnTo>
                    <a:pt x="11972" y="62434"/>
                  </a:lnTo>
                  <a:lnTo>
                    <a:pt x="6035" y="62434"/>
                  </a:lnTo>
                  <a:lnTo>
                    <a:pt x="6035" y="6035"/>
                  </a:lnTo>
                  <a:close/>
                  <a:moveTo>
                    <a:pt x="143430" y="15527"/>
                  </a:moveTo>
                  <a:lnTo>
                    <a:pt x="143430" y="19572"/>
                  </a:lnTo>
                  <a:lnTo>
                    <a:pt x="22573" y="19572"/>
                  </a:lnTo>
                  <a:lnTo>
                    <a:pt x="22573" y="71927"/>
                  </a:lnTo>
                  <a:lnTo>
                    <a:pt x="18006" y="71927"/>
                  </a:lnTo>
                  <a:lnTo>
                    <a:pt x="18006" y="15527"/>
                  </a:lnTo>
                  <a:close/>
                  <a:moveTo>
                    <a:pt x="153998" y="25607"/>
                  </a:moveTo>
                  <a:lnTo>
                    <a:pt x="153998" y="82006"/>
                  </a:lnTo>
                  <a:lnTo>
                    <a:pt x="28608" y="82006"/>
                  </a:lnTo>
                  <a:lnTo>
                    <a:pt x="28608" y="25607"/>
                  </a:lnTo>
                  <a:close/>
                  <a:moveTo>
                    <a:pt x="0" y="0"/>
                  </a:moveTo>
                  <a:lnTo>
                    <a:pt x="0" y="68436"/>
                  </a:lnTo>
                  <a:lnTo>
                    <a:pt x="11972" y="68436"/>
                  </a:lnTo>
                  <a:lnTo>
                    <a:pt x="11972" y="77961"/>
                  </a:lnTo>
                  <a:lnTo>
                    <a:pt x="22573" y="77961"/>
                  </a:lnTo>
                  <a:lnTo>
                    <a:pt x="22573" y="88041"/>
                  </a:lnTo>
                  <a:lnTo>
                    <a:pt x="160033" y="88041"/>
                  </a:lnTo>
                  <a:lnTo>
                    <a:pt x="160033" y="19572"/>
                  </a:lnTo>
                  <a:lnTo>
                    <a:pt x="149432" y="19572"/>
                  </a:lnTo>
                  <a:lnTo>
                    <a:pt x="149432" y="9525"/>
                  </a:lnTo>
                  <a:lnTo>
                    <a:pt x="137460" y="9525"/>
                  </a:lnTo>
                  <a:lnTo>
                    <a:pt x="1374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2099900" y="266585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4007350" y="4859525"/>
              <a:ext cx="150075" cy="164750"/>
            </a:xfrm>
            <a:custGeom>
              <a:avLst/>
              <a:gdLst/>
              <a:ahLst/>
              <a:cxnLst/>
              <a:rect l="l" t="t" r="r" b="b"/>
              <a:pathLst>
                <a:path w="6003" h="6590" extrusionOk="0">
                  <a:moveTo>
                    <a:pt x="0" y="1"/>
                  </a:moveTo>
                  <a:lnTo>
                    <a:pt x="0" y="6590"/>
                  </a:lnTo>
                  <a:lnTo>
                    <a:pt x="6002" y="6590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9"/>
            <p:cNvSpPr/>
            <p:nvPr/>
          </p:nvSpPr>
          <p:spPr>
            <a:xfrm>
              <a:off x="5783500" y="4304175"/>
              <a:ext cx="150075" cy="163950"/>
            </a:xfrm>
            <a:custGeom>
              <a:avLst/>
              <a:gdLst/>
              <a:ahLst/>
              <a:cxnLst/>
              <a:rect l="l" t="t" r="r" b="b"/>
              <a:pathLst>
                <a:path w="6003" h="6558" extrusionOk="0">
                  <a:moveTo>
                    <a:pt x="0" y="1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5547000" y="5106625"/>
              <a:ext cx="150075" cy="163950"/>
            </a:xfrm>
            <a:custGeom>
              <a:avLst/>
              <a:gdLst/>
              <a:ahLst/>
              <a:cxnLst/>
              <a:rect l="l" t="t" r="r" b="b"/>
              <a:pathLst>
                <a:path w="6003" h="6558" extrusionOk="0">
                  <a:moveTo>
                    <a:pt x="0" y="1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1432000" y="11213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3" y="6557"/>
                  </a:lnTo>
                  <a:lnTo>
                    <a:pt x="6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1309675" y="2403250"/>
              <a:ext cx="150075" cy="164750"/>
            </a:xfrm>
            <a:custGeom>
              <a:avLst/>
              <a:gdLst/>
              <a:ahLst/>
              <a:cxnLst/>
              <a:rect l="l" t="t" r="r" b="b"/>
              <a:pathLst>
                <a:path w="6003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03" y="6590"/>
                  </a:lnTo>
                  <a:lnTo>
                    <a:pt x="6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29"/>
          <p:cNvSpPr txBox="1">
            <a:spLocks noGrp="1"/>
          </p:cNvSpPr>
          <p:nvPr>
            <p:ph type="ctrTitle" idx="2"/>
          </p:nvPr>
        </p:nvSpPr>
        <p:spPr>
          <a:xfrm flipH="1">
            <a:off x="-644974" y="1982325"/>
            <a:ext cx="26715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Эксперимент №3</a:t>
            </a:r>
            <a:endParaRPr dirty="0"/>
          </a:p>
        </p:txBody>
      </p:sp>
      <p:sp>
        <p:nvSpPr>
          <p:cNvPr id="226" name="Google Shape;226;p29"/>
          <p:cNvSpPr txBox="1">
            <a:spLocks noGrp="1"/>
          </p:cNvSpPr>
          <p:nvPr>
            <p:ph type="subTitle" idx="1"/>
          </p:nvPr>
        </p:nvSpPr>
        <p:spPr>
          <a:xfrm flipH="1">
            <a:off x="-109671" y="2672795"/>
            <a:ext cx="2127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Сравнение моделей при различном количестве ячеек (7 и 12).</a:t>
            </a:r>
            <a:endParaRPr lang="en-US" dirty="0"/>
          </a:p>
        </p:txBody>
      </p:sp>
      <p:sp>
        <p:nvSpPr>
          <p:cNvPr id="228" name="Google Shape;228;p29"/>
          <p:cNvSpPr txBox="1">
            <a:spLocks noGrp="1"/>
          </p:cNvSpPr>
          <p:nvPr>
            <p:ph type="ctrTitle" idx="2"/>
          </p:nvPr>
        </p:nvSpPr>
        <p:spPr>
          <a:xfrm flipH="1">
            <a:off x="2660914" y="1982325"/>
            <a:ext cx="12588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/>
              <a:t>Результат</a:t>
            </a:r>
            <a:endParaRPr sz="1100" dirty="0"/>
          </a:p>
        </p:txBody>
      </p:sp>
      <p:sp>
        <p:nvSpPr>
          <p:cNvPr id="35" name="Google Shape;228;p29">
            <a:extLst>
              <a:ext uri="{FF2B5EF4-FFF2-40B4-BE49-F238E27FC236}">
                <a16:creationId xmlns:a16="http://schemas.microsoft.com/office/drawing/2014/main" id="{E86F160F-9951-4DC0-AF6D-1905880DD453}"/>
              </a:ext>
            </a:extLst>
          </p:cNvPr>
          <p:cNvSpPr txBox="1">
            <a:spLocks/>
          </p:cNvSpPr>
          <p:nvPr/>
        </p:nvSpPr>
        <p:spPr>
          <a:xfrm flipH="1">
            <a:off x="2660914" y="779087"/>
            <a:ext cx="147798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Sans"/>
              <a:buNone/>
              <a:defRPr sz="13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l"/>
            <a:r>
              <a:rPr lang="ru-RU" sz="1100" dirty="0"/>
              <a:t>Входные данные</a:t>
            </a:r>
            <a:endParaRPr lang="en-US" sz="1100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789C14B3-BD2A-4199-9E17-06CDABBEA66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07457" y="1236400"/>
            <a:ext cx="2300324" cy="573888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D78C95D6-D270-4C04-9AE9-379DEE2C467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571027" y="2350125"/>
            <a:ext cx="6517691" cy="224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605177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ctrTitle"/>
          </p:nvPr>
        </p:nvSpPr>
        <p:spPr>
          <a:xfrm flipH="1">
            <a:off x="7036358" y="0"/>
            <a:ext cx="2107642" cy="927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Результаты эксперимента</a:t>
            </a:r>
            <a:endParaRPr sz="1800" b="1" dirty="0"/>
          </a:p>
        </p:txBody>
      </p:sp>
      <p:sp>
        <p:nvSpPr>
          <p:cNvPr id="201" name="Google Shape;201;p29"/>
          <p:cNvSpPr/>
          <p:nvPr/>
        </p:nvSpPr>
        <p:spPr>
          <a:xfrm>
            <a:off x="-236550" y="-326787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1" name="Google Shape;211;p29"/>
          <p:cNvCxnSpPr/>
          <p:nvPr/>
        </p:nvCxnSpPr>
        <p:spPr>
          <a:xfrm>
            <a:off x="2473526" y="1667351"/>
            <a:ext cx="0" cy="2600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2" name="Google Shape;212;p29"/>
          <p:cNvGrpSpPr/>
          <p:nvPr/>
        </p:nvGrpSpPr>
        <p:grpSpPr>
          <a:xfrm>
            <a:off x="1627291" y="1808463"/>
            <a:ext cx="329219" cy="334551"/>
            <a:chOff x="1232200" y="238125"/>
            <a:chExt cx="5136025" cy="5219200"/>
          </a:xfrm>
        </p:grpSpPr>
        <p:sp>
          <p:nvSpPr>
            <p:cNvPr id="213" name="Google Shape;213;p29"/>
            <p:cNvSpPr/>
            <p:nvPr/>
          </p:nvSpPr>
          <p:spPr>
            <a:xfrm>
              <a:off x="1232200" y="2644400"/>
              <a:ext cx="5136025" cy="2812925"/>
            </a:xfrm>
            <a:custGeom>
              <a:avLst/>
              <a:gdLst/>
              <a:ahLst/>
              <a:cxnLst/>
              <a:rect l="l" t="t" r="r" b="b"/>
              <a:pathLst>
                <a:path w="205441" h="112517" extrusionOk="0">
                  <a:moveTo>
                    <a:pt x="160025" y="6007"/>
                  </a:moveTo>
                  <a:cubicBezTo>
                    <a:pt x="160137" y="6007"/>
                    <a:pt x="160249" y="6009"/>
                    <a:pt x="160360" y="6012"/>
                  </a:cubicBezTo>
                  <a:cubicBezTo>
                    <a:pt x="157979" y="7023"/>
                    <a:pt x="155728" y="8491"/>
                    <a:pt x="153771" y="10416"/>
                  </a:cubicBezTo>
                  <a:lnTo>
                    <a:pt x="135797" y="28422"/>
                  </a:lnTo>
                  <a:lnTo>
                    <a:pt x="130284" y="28422"/>
                  </a:lnTo>
                  <a:cubicBezTo>
                    <a:pt x="130611" y="28129"/>
                    <a:pt x="130904" y="27835"/>
                    <a:pt x="131198" y="27541"/>
                  </a:cubicBezTo>
                  <a:cubicBezTo>
                    <a:pt x="131948" y="26759"/>
                    <a:pt x="132633" y="25943"/>
                    <a:pt x="133285" y="25062"/>
                  </a:cubicBezTo>
                  <a:cubicBezTo>
                    <a:pt x="133742" y="25128"/>
                    <a:pt x="134036" y="25160"/>
                    <a:pt x="134036" y="25160"/>
                  </a:cubicBezTo>
                  <a:lnTo>
                    <a:pt x="135504" y="25356"/>
                  </a:lnTo>
                  <a:lnTo>
                    <a:pt x="150900" y="9959"/>
                  </a:lnTo>
                  <a:cubicBezTo>
                    <a:pt x="153515" y="7344"/>
                    <a:pt x="156861" y="6007"/>
                    <a:pt x="160025" y="6007"/>
                  </a:cubicBezTo>
                  <a:close/>
                  <a:moveTo>
                    <a:pt x="168324" y="10446"/>
                  </a:moveTo>
                  <a:cubicBezTo>
                    <a:pt x="170490" y="10446"/>
                    <a:pt x="172657" y="10925"/>
                    <a:pt x="174647" y="11884"/>
                  </a:cubicBezTo>
                  <a:cubicBezTo>
                    <a:pt x="172592" y="12862"/>
                    <a:pt x="170668" y="14200"/>
                    <a:pt x="168939" y="15896"/>
                  </a:cubicBezTo>
                  <a:lnTo>
                    <a:pt x="146138" y="38730"/>
                  </a:lnTo>
                  <a:lnTo>
                    <a:pt x="132959" y="38730"/>
                  </a:lnTo>
                  <a:lnTo>
                    <a:pt x="132959" y="44765"/>
                  </a:lnTo>
                  <a:lnTo>
                    <a:pt x="148617" y="44765"/>
                  </a:lnTo>
                  <a:lnTo>
                    <a:pt x="173212" y="20169"/>
                  </a:lnTo>
                  <a:cubicBezTo>
                    <a:pt x="176039" y="17324"/>
                    <a:pt x="179768" y="15907"/>
                    <a:pt x="183494" y="15907"/>
                  </a:cubicBezTo>
                  <a:cubicBezTo>
                    <a:pt x="186260" y="15907"/>
                    <a:pt x="189023" y="16688"/>
                    <a:pt x="191414" y="18245"/>
                  </a:cubicBezTo>
                  <a:lnTo>
                    <a:pt x="189163" y="20528"/>
                  </a:lnTo>
                  <a:cubicBezTo>
                    <a:pt x="189033" y="20495"/>
                    <a:pt x="188902" y="20495"/>
                    <a:pt x="188772" y="20495"/>
                  </a:cubicBezTo>
                  <a:cubicBezTo>
                    <a:pt x="183259" y="20495"/>
                    <a:pt x="178105" y="22648"/>
                    <a:pt x="174223" y="26530"/>
                  </a:cubicBezTo>
                  <a:lnTo>
                    <a:pt x="151389" y="49364"/>
                  </a:lnTo>
                  <a:lnTo>
                    <a:pt x="120661" y="49364"/>
                  </a:lnTo>
                  <a:cubicBezTo>
                    <a:pt x="114725" y="49364"/>
                    <a:pt x="109114" y="47048"/>
                    <a:pt x="104906" y="42840"/>
                  </a:cubicBezTo>
                  <a:lnTo>
                    <a:pt x="96555" y="34457"/>
                  </a:lnTo>
                  <a:lnTo>
                    <a:pt x="114790" y="34457"/>
                  </a:lnTo>
                  <a:cubicBezTo>
                    <a:pt x="115181" y="34457"/>
                    <a:pt x="115573" y="34457"/>
                    <a:pt x="115964" y="34424"/>
                  </a:cubicBezTo>
                  <a:lnTo>
                    <a:pt x="138309" y="34424"/>
                  </a:lnTo>
                  <a:lnTo>
                    <a:pt x="158044" y="14689"/>
                  </a:lnTo>
                  <a:cubicBezTo>
                    <a:pt x="160870" y="11863"/>
                    <a:pt x="164596" y="10446"/>
                    <a:pt x="168324" y="10446"/>
                  </a:cubicBezTo>
                  <a:close/>
                  <a:moveTo>
                    <a:pt x="131491" y="14069"/>
                  </a:moveTo>
                  <a:cubicBezTo>
                    <a:pt x="130969" y="17560"/>
                    <a:pt x="129371" y="20756"/>
                    <a:pt x="126859" y="23333"/>
                  </a:cubicBezTo>
                  <a:cubicBezTo>
                    <a:pt x="123891" y="26400"/>
                    <a:pt x="119976" y="28161"/>
                    <a:pt x="115769" y="28422"/>
                  </a:cubicBezTo>
                  <a:lnTo>
                    <a:pt x="82007" y="28422"/>
                  </a:lnTo>
                  <a:lnTo>
                    <a:pt x="100666" y="47081"/>
                  </a:lnTo>
                  <a:cubicBezTo>
                    <a:pt x="106015" y="52430"/>
                    <a:pt x="113094" y="55366"/>
                    <a:pt x="120661" y="55366"/>
                  </a:cubicBezTo>
                  <a:lnTo>
                    <a:pt x="153869" y="55366"/>
                  </a:lnTo>
                  <a:lnTo>
                    <a:pt x="178464" y="30771"/>
                  </a:lnTo>
                  <a:cubicBezTo>
                    <a:pt x="181237" y="28031"/>
                    <a:pt x="184890" y="26530"/>
                    <a:pt x="188772" y="26530"/>
                  </a:cubicBezTo>
                  <a:cubicBezTo>
                    <a:pt x="191610" y="26530"/>
                    <a:pt x="194350" y="27346"/>
                    <a:pt x="196698" y="28879"/>
                  </a:cubicBezTo>
                  <a:lnTo>
                    <a:pt x="153934" y="71611"/>
                  </a:lnTo>
                  <a:lnTo>
                    <a:pt x="75907" y="71611"/>
                  </a:lnTo>
                  <a:lnTo>
                    <a:pt x="70035" y="77515"/>
                  </a:lnTo>
                  <a:lnTo>
                    <a:pt x="35100" y="42579"/>
                  </a:lnTo>
                  <a:lnTo>
                    <a:pt x="63577" y="14069"/>
                  </a:lnTo>
                  <a:close/>
                  <a:moveTo>
                    <a:pt x="25933" y="41927"/>
                  </a:moveTo>
                  <a:lnTo>
                    <a:pt x="26586" y="42579"/>
                  </a:lnTo>
                  <a:lnTo>
                    <a:pt x="26553" y="42579"/>
                  </a:lnTo>
                  <a:lnTo>
                    <a:pt x="70035" y="86029"/>
                  </a:lnTo>
                  <a:lnTo>
                    <a:pt x="70590" y="86583"/>
                  </a:lnTo>
                  <a:lnTo>
                    <a:pt x="53171" y="104002"/>
                  </a:lnTo>
                  <a:lnTo>
                    <a:pt x="8514" y="59346"/>
                  </a:lnTo>
                  <a:lnTo>
                    <a:pt x="25933" y="41927"/>
                  </a:lnTo>
                  <a:close/>
                  <a:moveTo>
                    <a:pt x="160047" y="0"/>
                  </a:moveTo>
                  <a:cubicBezTo>
                    <a:pt x="155321" y="0"/>
                    <a:pt x="150418" y="1928"/>
                    <a:pt x="146627" y="5719"/>
                  </a:cubicBezTo>
                  <a:lnTo>
                    <a:pt x="137428" y="14917"/>
                  </a:lnTo>
                  <a:cubicBezTo>
                    <a:pt x="137624" y="13645"/>
                    <a:pt x="137689" y="12308"/>
                    <a:pt x="137656" y="10970"/>
                  </a:cubicBezTo>
                  <a:lnTo>
                    <a:pt x="137591" y="8067"/>
                  </a:lnTo>
                  <a:lnTo>
                    <a:pt x="61098" y="8067"/>
                  </a:lnTo>
                  <a:lnTo>
                    <a:pt x="30826" y="38306"/>
                  </a:lnTo>
                  <a:lnTo>
                    <a:pt x="25933" y="33413"/>
                  </a:lnTo>
                  <a:lnTo>
                    <a:pt x="1" y="59346"/>
                  </a:lnTo>
                  <a:lnTo>
                    <a:pt x="53171" y="112516"/>
                  </a:lnTo>
                  <a:lnTo>
                    <a:pt x="79104" y="86583"/>
                  </a:lnTo>
                  <a:lnTo>
                    <a:pt x="74309" y="81756"/>
                  </a:lnTo>
                  <a:lnTo>
                    <a:pt x="78419" y="77645"/>
                  </a:lnTo>
                  <a:lnTo>
                    <a:pt x="156445" y="77645"/>
                  </a:lnTo>
                  <a:lnTo>
                    <a:pt x="205441" y="28650"/>
                  </a:lnTo>
                  <a:lnTo>
                    <a:pt x="203288" y="26530"/>
                  </a:lnTo>
                  <a:cubicBezTo>
                    <a:pt x="201265" y="24475"/>
                    <a:pt x="198884" y="22942"/>
                    <a:pt x="196274" y="21931"/>
                  </a:cubicBezTo>
                  <a:lnTo>
                    <a:pt x="200156" y="18016"/>
                  </a:lnTo>
                  <a:lnTo>
                    <a:pt x="198036" y="15896"/>
                  </a:lnTo>
                  <a:cubicBezTo>
                    <a:pt x="194033" y="11893"/>
                    <a:pt x="188762" y="9892"/>
                    <a:pt x="183507" y="9892"/>
                  </a:cubicBezTo>
                  <a:cubicBezTo>
                    <a:pt x="183109" y="9892"/>
                    <a:pt x="182710" y="9904"/>
                    <a:pt x="182313" y="9927"/>
                  </a:cubicBezTo>
                  <a:cubicBezTo>
                    <a:pt x="179084" y="6926"/>
                    <a:pt x="175137" y="5164"/>
                    <a:pt x="171059" y="4610"/>
                  </a:cubicBezTo>
                  <a:lnTo>
                    <a:pt x="171190" y="4479"/>
                  </a:lnTo>
                  <a:cubicBezTo>
                    <a:pt x="168189" y="1479"/>
                    <a:pt x="164186" y="0"/>
                    <a:pt x="160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4289500" y="3612650"/>
              <a:ext cx="135400" cy="150875"/>
            </a:xfrm>
            <a:custGeom>
              <a:avLst/>
              <a:gdLst/>
              <a:ahLst/>
              <a:cxnLst/>
              <a:rect l="l" t="t" r="r" b="b"/>
              <a:pathLst>
                <a:path w="5416" h="6035" extrusionOk="0">
                  <a:moveTo>
                    <a:pt x="0" y="0"/>
                  </a:moveTo>
                  <a:lnTo>
                    <a:pt x="0" y="6035"/>
                  </a:lnTo>
                  <a:lnTo>
                    <a:pt x="5415" y="6035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9"/>
            <p:cNvSpPr/>
            <p:nvPr/>
          </p:nvSpPr>
          <p:spPr>
            <a:xfrm>
              <a:off x="1644850" y="3917625"/>
              <a:ext cx="436300" cy="415925"/>
            </a:xfrm>
            <a:custGeom>
              <a:avLst/>
              <a:gdLst/>
              <a:ahLst/>
              <a:cxnLst/>
              <a:rect l="l" t="t" r="r" b="b"/>
              <a:pathLst>
                <a:path w="17452" h="16637" extrusionOk="0">
                  <a:moveTo>
                    <a:pt x="8318" y="6003"/>
                  </a:moveTo>
                  <a:cubicBezTo>
                    <a:pt x="8938" y="6003"/>
                    <a:pt x="9525" y="6264"/>
                    <a:pt x="9949" y="6688"/>
                  </a:cubicBezTo>
                  <a:cubicBezTo>
                    <a:pt x="10863" y="7601"/>
                    <a:pt x="10863" y="9069"/>
                    <a:pt x="9949" y="9950"/>
                  </a:cubicBezTo>
                  <a:cubicBezTo>
                    <a:pt x="9525" y="10407"/>
                    <a:pt x="8938" y="10635"/>
                    <a:pt x="8318" y="10635"/>
                  </a:cubicBezTo>
                  <a:cubicBezTo>
                    <a:pt x="7699" y="10635"/>
                    <a:pt x="7111" y="10407"/>
                    <a:pt x="6687" y="9950"/>
                  </a:cubicBezTo>
                  <a:cubicBezTo>
                    <a:pt x="6263" y="9526"/>
                    <a:pt x="6002" y="8939"/>
                    <a:pt x="6002" y="8319"/>
                  </a:cubicBezTo>
                  <a:cubicBezTo>
                    <a:pt x="6002" y="7699"/>
                    <a:pt x="6263" y="7112"/>
                    <a:pt x="6687" y="6688"/>
                  </a:cubicBezTo>
                  <a:cubicBezTo>
                    <a:pt x="7111" y="6264"/>
                    <a:pt x="7699" y="6003"/>
                    <a:pt x="8318" y="6003"/>
                  </a:cubicBezTo>
                  <a:close/>
                  <a:moveTo>
                    <a:pt x="8318" y="1"/>
                  </a:moveTo>
                  <a:cubicBezTo>
                    <a:pt x="6100" y="1"/>
                    <a:pt x="4013" y="849"/>
                    <a:pt x="2447" y="2415"/>
                  </a:cubicBezTo>
                  <a:cubicBezTo>
                    <a:pt x="848" y="4013"/>
                    <a:pt x="0" y="6101"/>
                    <a:pt x="0" y="8319"/>
                  </a:cubicBezTo>
                  <a:cubicBezTo>
                    <a:pt x="0" y="10537"/>
                    <a:pt x="848" y="12625"/>
                    <a:pt x="2447" y="14223"/>
                  </a:cubicBezTo>
                  <a:cubicBezTo>
                    <a:pt x="4013" y="15789"/>
                    <a:pt x="6100" y="16637"/>
                    <a:pt x="8318" y="16637"/>
                  </a:cubicBezTo>
                  <a:cubicBezTo>
                    <a:pt x="10536" y="16637"/>
                    <a:pt x="12657" y="15789"/>
                    <a:pt x="14223" y="14223"/>
                  </a:cubicBezTo>
                  <a:cubicBezTo>
                    <a:pt x="17452" y="10961"/>
                    <a:pt x="17452" y="5677"/>
                    <a:pt x="14223" y="2415"/>
                  </a:cubicBezTo>
                  <a:cubicBezTo>
                    <a:pt x="12657" y="849"/>
                    <a:pt x="10536" y="1"/>
                    <a:pt x="8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9"/>
            <p:cNvSpPr/>
            <p:nvPr/>
          </p:nvSpPr>
          <p:spPr>
            <a:xfrm>
              <a:off x="3401425" y="902750"/>
              <a:ext cx="1361900" cy="1361075"/>
            </a:xfrm>
            <a:custGeom>
              <a:avLst/>
              <a:gdLst/>
              <a:ahLst/>
              <a:cxnLst/>
              <a:rect l="l" t="t" r="r" b="b"/>
              <a:pathLst>
                <a:path w="54476" h="54443" extrusionOk="0">
                  <a:moveTo>
                    <a:pt x="27238" y="6002"/>
                  </a:moveTo>
                  <a:cubicBezTo>
                    <a:pt x="38916" y="6002"/>
                    <a:pt x="48441" y="15527"/>
                    <a:pt x="48441" y="27205"/>
                  </a:cubicBezTo>
                  <a:cubicBezTo>
                    <a:pt x="48441" y="38916"/>
                    <a:pt x="38916" y="48408"/>
                    <a:pt x="27238" y="48408"/>
                  </a:cubicBezTo>
                  <a:cubicBezTo>
                    <a:pt x="15560" y="48408"/>
                    <a:pt x="6035" y="38916"/>
                    <a:pt x="6035" y="27205"/>
                  </a:cubicBezTo>
                  <a:cubicBezTo>
                    <a:pt x="6035" y="15527"/>
                    <a:pt x="15560" y="6002"/>
                    <a:pt x="27238" y="6002"/>
                  </a:cubicBezTo>
                  <a:close/>
                  <a:moveTo>
                    <a:pt x="27238" y="0"/>
                  </a:moveTo>
                  <a:cubicBezTo>
                    <a:pt x="12233" y="0"/>
                    <a:pt x="0" y="12200"/>
                    <a:pt x="0" y="27205"/>
                  </a:cubicBezTo>
                  <a:cubicBezTo>
                    <a:pt x="0" y="42243"/>
                    <a:pt x="12233" y="54443"/>
                    <a:pt x="27238" y="54443"/>
                  </a:cubicBezTo>
                  <a:cubicBezTo>
                    <a:pt x="42243" y="54443"/>
                    <a:pt x="54476" y="42243"/>
                    <a:pt x="54476" y="27205"/>
                  </a:cubicBezTo>
                  <a:cubicBezTo>
                    <a:pt x="54476" y="12200"/>
                    <a:pt x="42243" y="0"/>
                    <a:pt x="27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9"/>
            <p:cNvSpPr/>
            <p:nvPr/>
          </p:nvSpPr>
          <p:spPr>
            <a:xfrm>
              <a:off x="3875225" y="1153100"/>
              <a:ext cx="429800" cy="813075"/>
            </a:xfrm>
            <a:custGeom>
              <a:avLst/>
              <a:gdLst/>
              <a:ahLst/>
              <a:cxnLst/>
              <a:rect l="l" t="t" r="r" b="b"/>
              <a:pathLst>
                <a:path w="17192" h="32523" extrusionOk="0">
                  <a:moveTo>
                    <a:pt x="5774" y="0"/>
                  </a:moveTo>
                  <a:cubicBezTo>
                    <a:pt x="5676" y="0"/>
                    <a:pt x="5611" y="66"/>
                    <a:pt x="5611" y="196"/>
                  </a:cubicBezTo>
                  <a:lnTo>
                    <a:pt x="5611" y="5285"/>
                  </a:lnTo>
                  <a:cubicBezTo>
                    <a:pt x="4665" y="5644"/>
                    <a:pt x="3719" y="6166"/>
                    <a:pt x="2773" y="6818"/>
                  </a:cubicBezTo>
                  <a:cubicBezTo>
                    <a:pt x="1827" y="7503"/>
                    <a:pt x="1142" y="8253"/>
                    <a:pt x="718" y="9036"/>
                  </a:cubicBezTo>
                  <a:cubicBezTo>
                    <a:pt x="327" y="9852"/>
                    <a:pt x="131" y="10830"/>
                    <a:pt x="131" y="12037"/>
                  </a:cubicBezTo>
                  <a:cubicBezTo>
                    <a:pt x="131" y="13212"/>
                    <a:pt x="425" y="14223"/>
                    <a:pt x="1044" y="15071"/>
                  </a:cubicBezTo>
                  <a:cubicBezTo>
                    <a:pt x="2154" y="16571"/>
                    <a:pt x="3948" y="17615"/>
                    <a:pt x="6427" y="18170"/>
                  </a:cubicBezTo>
                  <a:lnTo>
                    <a:pt x="9460" y="18855"/>
                  </a:lnTo>
                  <a:cubicBezTo>
                    <a:pt x="10374" y="19050"/>
                    <a:pt x="11157" y="19311"/>
                    <a:pt x="11776" y="19638"/>
                  </a:cubicBezTo>
                  <a:cubicBezTo>
                    <a:pt x="12396" y="19964"/>
                    <a:pt x="12722" y="20421"/>
                    <a:pt x="12722" y="21073"/>
                  </a:cubicBezTo>
                  <a:cubicBezTo>
                    <a:pt x="12722" y="22182"/>
                    <a:pt x="12005" y="22965"/>
                    <a:pt x="10569" y="23422"/>
                  </a:cubicBezTo>
                  <a:cubicBezTo>
                    <a:pt x="9950" y="23585"/>
                    <a:pt x="9036" y="23683"/>
                    <a:pt x="7829" y="23683"/>
                  </a:cubicBezTo>
                  <a:cubicBezTo>
                    <a:pt x="6101" y="23683"/>
                    <a:pt x="4535" y="23291"/>
                    <a:pt x="3165" y="22476"/>
                  </a:cubicBezTo>
                  <a:cubicBezTo>
                    <a:pt x="1762" y="21660"/>
                    <a:pt x="718" y="20518"/>
                    <a:pt x="1" y="19083"/>
                  </a:cubicBezTo>
                  <a:lnTo>
                    <a:pt x="1" y="25183"/>
                  </a:lnTo>
                  <a:cubicBezTo>
                    <a:pt x="1860" y="26325"/>
                    <a:pt x="3785" y="27173"/>
                    <a:pt x="5774" y="27760"/>
                  </a:cubicBezTo>
                  <a:lnTo>
                    <a:pt x="5840" y="32392"/>
                  </a:lnTo>
                  <a:cubicBezTo>
                    <a:pt x="5840" y="32490"/>
                    <a:pt x="5872" y="32522"/>
                    <a:pt x="5970" y="32522"/>
                  </a:cubicBezTo>
                  <a:lnTo>
                    <a:pt x="9917" y="32522"/>
                  </a:lnTo>
                  <a:cubicBezTo>
                    <a:pt x="10015" y="32522"/>
                    <a:pt x="10080" y="32457"/>
                    <a:pt x="10080" y="32327"/>
                  </a:cubicBezTo>
                  <a:lnTo>
                    <a:pt x="10080" y="28086"/>
                  </a:lnTo>
                  <a:cubicBezTo>
                    <a:pt x="12657" y="27238"/>
                    <a:pt x="14549" y="26031"/>
                    <a:pt x="15723" y="24531"/>
                  </a:cubicBezTo>
                  <a:cubicBezTo>
                    <a:pt x="16702" y="23291"/>
                    <a:pt x="17191" y="22084"/>
                    <a:pt x="17191" y="20877"/>
                  </a:cubicBezTo>
                  <a:cubicBezTo>
                    <a:pt x="17191" y="18561"/>
                    <a:pt x="16115" y="16865"/>
                    <a:pt x="13929" y="15821"/>
                  </a:cubicBezTo>
                  <a:cubicBezTo>
                    <a:pt x="12983" y="15364"/>
                    <a:pt x="12005" y="15006"/>
                    <a:pt x="10928" y="14777"/>
                  </a:cubicBezTo>
                  <a:cubicBezTo>
                    <a:pt x="9852" y="14549"/>
                    <a:pt x="8841" y="14321"/>
                    <a:pt x="7927" y="14125"/>
                  </a:cubicBezTo>
                  <a:cubicBezTo>
                    <a:pt x="6981" y="13897"/>
                    <a:pt x="6198" y="13603"/>
                    <a:pt x="5579" y="13212"/>
                  </a:cubicBezTo>
                  <a:cubicBezTo>
                    <a:pt x="4959" y="12853"/>
                    <a:pt x="4665" y="12298"/>
                    <a:pt x="4665" y="11515"/>
                  </a:cubicBezTo>
                  <a:cubicBezTo>
                    <a:pt x="4665" y="10732"/>
                    <a:pt x="4959" y="10178"/>
                    <a:pt x="5579" y="9917"/>
                  </a:cubicBezTo>
                  <a:cubicBezTo>
                    <a:pt x="6198" y="9656"/>
                    <a:pt x="6949" y="9525"/>
                    <a:pt x="7829" y="9525"/>
                  </a:cubicBezTo>
                  <a:cubicBezTo>
                    <a:pt x="10798" y="9525"/>
                    <a:pt x="13277" y="10439"/>
                    <a:pt x="15201" y="12331"/>
                  </a:cubicBezTo>
                  <a:lnTo>
                    <a:pt x="15201" y="7112"/>
                  </a:lnTo>
                  <a:cubicBezTo>
                    <a:pt x="14484" y="6296"/>
                    <a:pt x="12722" y="5709"/>
                    <a:pt x="9917" y="5350"/>
                  </a:cubicBezTo>
                  <a:lnTo>
                    <a:pt x="9917" y="131"/>
                  </a:lnTo>
                  <a:cubicBezTo>
                    <a:pt x="9917" y="33"/>
                    <a:pt x="9852" y="0"/>
                    <a:pt x="9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9"/>
            <p:cNvSpPr/>
            <p:nvPr/>
          </p:nvSpPr>
          <p:spPr>
            <a:xfrm>
              <a:off x="1799800" y="238125"/>
              <a:ext cx="4000850" cy="2201050"/>
            </a:xfrm>
            <a:custGeom>
              <a:avLst/>
              <a:gdLst/>
              <a:ahLst/>
              <a:cxnLst/>
              <a:rect l="l" t="t" r="r" b="b"/>
              <a:pathLst>
                <a:path w="160034" h="88042" extrusionOk="0">
                  <a:moveTo>
                    <a:pt x="131425" y="6035"/>
                  </a:moveTo>
                  <a:lnTo>
                    <a:pt x="131425" y="9525"/>
                  </a:lnTo>
                  <a:lnTo>
                    <a:pt x="11972" y="9525"/>
                  </a:lnTo>
                  <a:lnTo>
                    <a:pt x="11972" y="62434"/>
                  </a:lnTo>
                  <a:lnTo>
                    <a:pt x="6035" y="62434"/>
                  </a:lnTo>
                  <a:lnTo>
                    <a:pt x="6035" y="6035"/>
                  </a:lnTo>
                  <a:close/>
                  <a:moveTo>
                    <a:pt x="143430" y="15527"/>
                  </a:moveTo>
                  <a:lnTo>
                    <a:pt x="143430" y="19572"/>
                  </a:lnTo>
                  <a:lnTo>
                    <a:pt x="22573" y="19572"/>
                  </a:lnTo>
                  <a:lnTo>
                    <a:pt x="22573" y="71927"/>
                  </a:lnTo>
                  <a:lnTo>
                    <a:pt x="18006" y="71927"/>
                  </a:lnTo>
                  <a:lnTo>
                    <a:pt x="18006" y="15527"/>
                  </a:lnTo>
                  <a:close/>
                  <a:moveTo>
                    <a:pt x="153998" y="25607"/>
                  </a:moveTo>
                  <a:lnTo>
                    <a:pt x="153998" y="82006"/>
                  </a:lnTo>
                  <a:lnTo>
                    <a:pt x="28608" y="82006"/>
                  </a:lnTo>
                  <a:lnTo>
                    <a:pt x="28608" y="25607"/>
                  </a:lnTo>
                  <a:close/>
                  <a:moveTo>
                    <a:pt x="0" y="0"/>
                  </a:moveTo>
                  <a:lnTo>
                    <a:pt x="0" y="68436"/>
                  </a:lnTo>
                  <a:lnTo>
                    <a:pt x="11972" y="68436"/>
                  </a:lnTo>
                  <a:lnTo>
                    <a:pt x="11972" y="77961"/>
                  </a:lnTo>
                  <a:lnTo>
                    <a:pt x="22573" y="77961"/>
                  </a:lnTo>
                  <a:lnTo>
                    <a:pt x="22573" y="88041"/>
                  </a:lnTo>
                  <a:lnTo>
                    <a:pt x="160033" y="88041"/>
                  </a:lnTo>
                  <a:lnTo>
                    <a:pt x="160033" y="19572"/>
                  </a:lnTo>
                  <a:lnTo>
                    <a:pt x="149432" y="19572"/>
                  </a:lnTo>
                  <a:lnTo>
                    <a:pt x="149432" y="9525"/>
                  </a:lnTo>
                  <a:lnTo>
                    <a:pt x="137460" y="9525"/>
                  </a:lnTo>
                  <a:lnTo>
                    <a:pt x="1374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2099900" y="266585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4007350" y="4859525"/>
              <a:ext cx="150075" cy="164750"/>
            </a:xfrm>
            <a:custGeom>
              <a:avLst/>
              <a:gdLst/>
              <a:ahLst/>
              <a:cxnLst/>
              <a:rect l="l" t="t" r="r" b="b"/>
              <a:pathLst>
                <a:path w="6003" h="6590" extrusionOk="0">
                  <a:moveTo>
                    <a:pt x="0" y="1"/>
                  </a:moveTo>
                  <a:lnTo>
                    <a:pt x="0" y="6590"/>
                  </a:lnTo>
                  <a:lnTo>
                    <a:pt x="6002" y="6590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9"/>
            <p:cNvSpPr/>
            <p:nvPr/>
          </p:nvSpPr>
          <p:spPr>
            <a:xfrm>
              <a:off x="5783500" y="4304175"/>
              <a:ext cx="150075" cy="163950"/>
            </a:xfrm>
            <a:custGeom>
              <a:avLst/>
              <a:gdLst/>
              <a:ahLst/>
              <a:cxnLst/>
              <a:rect l="l" t="t" r="r" b="b"/>
              <a:pathLst>
                <a:path w="6003" h="6558" extrusionOk="0">
                  <a:moveTo>
                    <a:pt x="0" y="1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5547000" y="5106625"/>
              <a:ext cx="150075" cy="163950"/>
            </a:xfrm>
            <a:custGeom>
              <a:avLst/>
              <a:gdLst/>
              <a:ahLst/>
              <a:cxnLst/>
              <a:rect l="l" t="t" r="r" b="b"/>
              <a:pathLst>
                <a:path w="6003" h="6558" extrusionOk="0">
                  <a:moveTo>
                    <a:pt x="0" y="1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1432000" y="11213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3" y="6557"/>
                  </a:lnTo>
                  <a:lnTo>
                    <a:pt x="6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1309675" y="2403250"/>
              <a:ext cx="150075" cy="164750"/>
            </a:xfrm>
            <a:custGeom>
              <a:avLst/>
              <a:gdLst/>
              <a:ahLst/>
              <a:cxnLst/>
              <a:rect l="l" t="t" r="r" b="b"/>
              <a:pathLst>
                <a:path w="6003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03" y="6590"/>
                  </a:lnTo>
                  <a:lnTo>
                    <a:pt x="6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29"/>
          <p:cNvSpPr txBox="1">
            <a:spLocks noGrp="1"/>
          </p:cNvSpPr>
          <p:nvPr>
            <p:ph type="ctrTitle" idx="2"/>
          </p:nvPr>
        </p:nvSpPr>
        <p:spPr>
          <a:xfrm flipH="1">
            <a:off x="-644974" y="1982325"/>
            <a:ext cx="26715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Эксперимент №4</a:t>
            </a:r>
            <a:endParaRPr dirty="0"/>
          </a:p>
        </p:txBody>
      </p:sp>
      <p:sp>
        <p:nvSpPr>
          <p:cNvPr id="226" name="Google Shape;226;p29"/>
          <p:cNvSpPr txBox="1">
            <a:spLocks noGrp="1"/>
          </p:cNvSpPr>
          <p:nvPr>
            <p:ph type="subTitle" idx="1"/>
          </p:nvPr>
        </p:nvSpPr>
        <p:spPr>
          <a:xfrm flipH="1">
            <a:off x="-109671" y="2672795"/>
            <a:ext cx="2127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Сравнение моделей при различном количестве парковочных мест (6 и 3) и интенсивностях (1.4 и 1)</a:t>
            </a:r>
            <a:endParaRPr lang="en-US" dirty="0"/>
          </a:p>
        </p:txBody>
      </p:sp>
      <p:sp>
        <p:nvSpPr>
          <p:cNvPr id="228" name="Google Shape;228;p29"/>
          <p:cNvSpPr txBox="1">
            <a:spLocks noGrp="1"/>
          </p:cNvSpPr>
          <p:nvPr>
            <p:ph type="ctrTitle" idx="2"/>
          </p:nvPr>
        </p:nvSpPr>
        <p:spPr>
          <a:xfrm flipH="1">
            <a:off x="2660914" y="1982325"/>
            <a:ext cx="12588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/>
              <a:t>Результат</a:t>
            </a:r>
            <a:endParaRPr sz="1100" dirty="0"/>
          </a:p>
        </p:txBody>
      </p:sp>
      <p:sp>
        <p:nvSpPr>
          <p:cNvPr id="35" name="Google Shape;228;p29">
            <a:extLst>
              <a:ext uri="{FF2B5EF4-FFF2-40B4-BE49-F238E27FC236}">
                <a16:creationId xmlns:a16="http://schemas.microsoft.com/office/drawing/2014/main" id="{E86F160F-9951-4DC0-AF6D-1905880DD453}"/>
              </a:ext>
            </a:extLst>
          </p:cNvPr>
          <p:cNvSpPr txBox="1">
            <a:spLocks/>
          </p:cNvSpPr>
          <p:nvPr/>
        </p:nvSpPr>
        <p:spPr>
          <a:xfrm flipH="1">
            <a:off x="2660914" y="779087"/>
            <a:ext cx="147798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Sans"/>
              <a:buNone/>
              <a:defRPr sz="13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l"/>
            <a:r>
              <a:rPr lang="ru-RU" sz="1100" dirty="0"/>
              <a:t>Входные данные</a:t>
            </a:r>
            <a:endParaRPr lang="en-US" sz="1100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21FE88B-7528-4418-BBCC-977AD78EC44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88518" y="1237459"/>
            <a:ext cx="2601224" cy="597473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10226A4B-F782-4072-B113-416C1F13F58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543542" y="2350125"/>
            <a:ext cx="6801362" cy="215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116806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1;p27">
            <a:extLst>
              <a:ext uri="{FF2B5EF4-FFF2-40B4-BE49-F238E27FC236}">
                <a16:creationId xmlns:a16="http://schemas.microsoft.com/office/drawing/2014/main" id="{50E62262-6264-49F9-9D83-E8CDC7AF396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879056" y="82080"/>
            <a:ext cx="4487704" cy="1088068"/>
          </a:xfrm>
          <a:prstGeom prst="rect">
            <a:avLst/>
          </a:prstGeom>
        </p:spPr>
        <p:txBody>
          <a:bodyPr spcFirstLastPara="1" vert="horz" wrap="square" lIns="68580" tIns="34290" rIns="68580" bIns="34290" rtlCol="0" anchor="b" anchorCtr="0">
            <a:normAutofit/>
          </a:bodyPr>
          <a:lstStyle/>
          <a:p>
            <a:r>
              <a:rPr lang="ru-RU" sz="3600" b="1" dirty="0"/>
              <a:t>Заключение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1" descr="Увеличительное стекло, показывающее снижение производительности">
            <a:extLst>
              <a:ext uri="{FF2B5EF4-FFF2-40B4-BE49-F238E27FC236}">
                <a16:creationId xmlns:a16="http://schemas.microsoft.com/office/drawing/2014/main" id="{BBEDF9B9-4FC5-471D-B1B3-B4D746289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36" r="41401"/>
          <a:stretch/>
        </p:blipFill>
        <p:spPr>
          <a:xfrm>
            <a:off x="15" y="8"/>
            <a:ext cx="3435058" cy="4800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F55338-F8BA-44E1-A0E7-D46299DBCBA2}"/>
              </a:ext>
            </a:extLst>
          </p:cNvPr>
          <p:cNvSpPr txBox="1"/>
          <p:nvPr/>
        </p:nvSpPr>
        <p:spPr>
          <a:xfrm>
            <a:off x="3879055" y="1303021"/>
            <a:ext cx="4487705" cy="2820668"/>
          </a:xfrm>
          <a:prstGeom prst="rect">
            <a:avLst/>
          </a:prstGeom>
        </p:spPr>
        <p:txBody>
          <a:bodyPr vert="horz" lIns="0" tIns="34290" rIns="0" bIns="34290" rtlCol="0">
            <a:no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данной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работе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методами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имитационного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моделирования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была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воссоздана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работа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склада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.</a:t>
            </a:r>
          </a:p>
          <a:p>
            <a:pPr>
              <a:lnSpc>
                <a:spcPct val="90000"/>
              </a:lnSpc>
              <a:spcAft>
                <a:spcPts val="450"/>
              </a:spcAft>
              <a:buFont typeface="Calibri" panose="020F0502020204030204" pitchFamily="34" charset="0"/>
            </a:pP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Использование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пакета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AnyLogic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для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исследования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возможностей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представленной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системы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позволило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наглядно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визуализировать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процесс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получения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и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разгрузки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товара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, а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также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оценить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значения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основных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величин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характеризующих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производительность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склада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.</a:t>
            </a:r>
            <a:b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</a:b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соответствии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с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полученными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данными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было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установлено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что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для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данного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склада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уменьшение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числа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ячеек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и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увеличение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парковочных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мест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являются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наиболее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эффективными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способами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уменьшения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затрат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и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приводят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к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увеличению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загруженности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каждого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рабочего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.</a:t>
            </a:r>
            <a:b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</a:b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Значительное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уменьшение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числа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погрузчиков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не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дало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положительного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результата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и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склад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перестал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функционировать</a:t>
            </a:r>
            <a:r>
              <a:rPr lang="en-US" dirty="0">
                <a:solidFill>
                  <a:schemeClr val="tx1"/>
                </a:solidFill>
                <a:latin typeface="Assistant ExtraLight" pitchFamily="2" charset="-79"/>
                <a:cs typeface="Assistant ExtraLight" pitchFamily="2" charset="-79"/>
              </a:rPr>
              <a:t>.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289159B-5D0A-403B-9A58-51ED6C7A1CD6}"/>
              </a:ext>
            </a:extLst>
          </p:cNvPr>
          <p:cNvSpPr/>
          <p:nvPr/>
        </p:nvSpPr>
        <p:spPr>
          <a:xfrm>
            <a:off x="0" y="4800596"/>
            <a:ext cx="9144000" cy="3429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773683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1"/>
          <p:cNvSpPr txBox="1">
            <a:spLocks noGrp="1"/>
          </p:cNvSpPr>
          <p:nvPr>
            <p:ph type="body" idx="1"/>
          </p:nvPr>
        </p:nvSpPr>
        <p:spPr>
          <a:xfrm>
            <a:off x="558450" y="2485982"/>
            <a:ext cx="8027050" cy="1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dirty="0">
                <a:solidFill>
                  <a:schemeClr val="lt1"/>
                </a:solidFill>
              </a:rPr>
              <a:t>1.	И. Григорьев. «</a:t>
            </a:r>
            <a:r>
              <a:rPr lang="en-US" sz="1600" dirty="0" err="1">
                <a:solidFill>
                  <a:schemeClr val="lt1"/>
                </a:solidFill>
              </a:rPr>
              <a:t>AnyLogic</a:t>
            </a:r>
            <a:r>
              <a:rPr lang="en-US" sz="1600" dirty="0">
                <a:solidFill>
                  <a:schemeClr val="lt1"/>
                </a:solidFill>
              </a:rPr>
              <a:t> </a:t>
            </a:r>
            <a:r>
              <a:rPr lang="ru-RU" sz="1600" dirty="0">
                <a:solidFill>
                  <a:schemeClr val="lt1"/>
                </a:solidFill>
              </a:rPr>
              <a:t>за три дня. Практическое пособие по имитационному моделированию». Издательство: Интернет-издание. 2016. 202 с.</a:t>
            </a: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dirty="0">
                <a:solidFill>
                  <a:schemeClr val="lt1"/>
                </a:solidFill>
              </a:rPr>
              <a:t>2.	Обучающие видео и вебинары от </a:t>
            </a:r>
            <a:r>
              <a:rPr lang="en-US" sz="1600" dirty="0" err="1">
                <a:solidFill>
                  <a:schemeClr val="lt1"/>
                </a:solidFill>
              </a:rPr>
              <a:t>AnyLogic</a:t>
            </a:r>
            <a:r>
              <a:rPr lang="en-US" sz="1600" dirty="0">
                <a:solidFill>
                  <a:schemeClr val="lt1"/>
                </a:solidFill>
              </a:rPr>
              <a:t>: https://www.anylogic.ru/resources/educational-videos/ </a:t>
            </a: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</a:rPr>
              <a:t>3.	Dr. Andrei </a:t>
            </a:r>
            <a:r>
              <a:rPr lang="en-US" sz="1600" dirty="0" err="1">
                <a:solidFill>
                  <a:schemeClr val="lt1"/>
                </a:solidFill>
              </a:rPr>
              <a:t>Borshchev</a:t>
            </a:r>
            <a:r>
              <a:rPr lang="en-US" sz="1600" dirty="0">
                <a:solidFill>
                  <a:schemeClr val="lt1"/>
                </a:solidFill>
              </a:rPr>
              <a:t>, Ilya </a:t>
            </a:r>
            <a:r>
              <a:rPr lang="en-US" sz="1600" dirty="0" err="1">
                <a:solidFill>
                  <a:schemeClr val="lt1"/>
                </a:solidFill>
              </a:rPr>
              <a:t>Grigoryev</a:t>
            </a:r>
            <a:r>
              <a:rPr lang="en-US" sz="1600" dirty="0">
                <a:solidFill>
                  <a:schemeClr val="lt1"/>
                </a:solidFill>
              </a:rPr>
              <a:t>. «The Big Book of Simulation Modeling. Multimethod Modeling with </a:t>
            </a:r>
            <a:r>
              <a:rPr lang="en-US" sz="1600" dirty="0" err="1">
                <a:solidFill>
                  <a:schemeClr val="lt1"/>
                </a:solidFill>
              </a:rPr>
              <a:t>AnyLogic</a:t>
            </a:r>
            <a:r>
              <a:rPr lang="en-US" sz="1600" dirty="0">
                <a:solidFill>
                  <a:schemeClr val="lt1"/>
                </a:solidFill>
              </a:rPr>
              <a:t> 8». 2015.</a:t>
            </a: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</a:rPr>
              <a:t>4.	</a:t>
            </a:r>
            <a:r>
              <a:rPr lang="ru-RU" sz="1600" dirty="0">
                <a:solidFill>
                  <a:schemeClr val="lt1"/>
                </a:solidFill>
              </a:rPr>
              <a:t>О системе справочной документации </a:t>
            </a:r>
            <a:r>
              <a:rPr lang="en-US" sz="1600" dirty="0" err="1">
                <a:solidFill>
                  <a:schemeClr val="lt1"/>
                </a:solidFill>
              </a:rPr>
              <a:t>AnyLogic</a:t>
            </a:r>
            <a:r>
              <a:rPr lang="en-US" sz="1600" dirty="0">
                <a:solidFill>
                  <a:schemeClr val="lt1"/>
                </a:solidFill>
              </a:rPr>
              <a:t>: https://help.anylogic.ru/index.jsp</a:t>
            </a: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</a:rPr>
              <a:t>5.	</a:t>
            </a:r>
            <a:r>
              <a:rPr lang="ru-RU" sz="1600" dirty="0">
                <a:solidFill>
                  <a:schemeClr val="lt1"/>
                </a:solidFill>
              </a:rPr>
              <a:t>О. В. </a:t>
            </a:r>
            <a:r>
              <a:rPr lang="ru-RU" sz="1600" dirty="0" err="1">
                <a:solidFill>
                  <a:schemeClr val="lt1"/>
                </a:solidFill>
              </a:rPr>
              <a:t>Лимановская</a:t>
            </a:r>
            <a:r>
              <a:rPr lang="ru-RU" sz="1600" dirty="0">
                <a:solidFill>
                  <a:schemeClr val="lt1"/>
                </a:solidFill>
              </a:rPr>
              <a:t>, Т. И. Алферьева «Моделирование производственных процессов в </a:t>
            </a:r>
            <a:r>
              <a:rPr lang="en-US" sz="1600" dirty="0" err="1">
                <a:solidFill>
                  <a:schemeClr val="lt1"/>
                </a:solidFill>
              </a:rPr>
              <a:t>AnyLogic</a:t>
            </a:r>
            <a:r>
              <a:rPr lang="en-US" sz="1600" dirty="0">
                <a:solidFill>
                  <a:schemeClr val="lt1"/>
                </a:solidFill>
              </a:rPr>
              <a:t> 8.1». </a:t>
            </a:r>
            <a:r>
              <a:rPr lang="ru-RU" sz="1600" dirty="0">
                <a:solidFill>
                  <a:schemeClr val="lt1"/>
                </a:solidFill>
              </a:rPr>
              <a:t>Издательство Уральского университета 2019. </a:t>
            </a:r>
          </a:p>
        </p:txBody>
      </p:sp>
      <p:sp>
        <p:nvSpPr>
          <p:cNvPr id="461" name="Google Shape;461;p41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/>
              <a:t>Литература</a:t>
            </a:r>
            <a:endParaRPr sz="2400" b="1" dirty="0"/>
          </a:p>
        </p:txBody>
      </p:sp>
    </p:spTree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ctrTitle"/>
          </p:nvPr>
        </p:nvSpPr>
        <p:spPr>
          <a:xfrm>
            <a:off x="4504814" y="1818495"/>
            <a:ext cx="4165051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lt1"/>
                </a:solidFill>
              </a:rPr>
              <a:t>Спасибо за </a:t>
            </a:r>
            <a:br>
              <a:rPr lang="ru-RU" sz="3600" dirty="0">
                <a:solidFill>
                  <a:schemeClr val="lt1"/>
                </a:solidFill>
              </a:rPr>
            </a:br>
            <a:r>
              <a:rPr lang="ru-RU" sz="3600" dirty="0">
                <a:solidFill>
                  <a:schemeClr val="lt1"/>
                </a:solidFill>
              </a:rPr>
              <a:t>внимание</a:t>
            </a:r>
            <a:endParaRPr lang="en-US" sz="3600" dirty="0">
              <a:solidFill>
                <a:schemeClr val="lt1"/>
              </a:solidFill>
            </a:endParaRPr>
          </a:p>
        </p:txBody>
      </p:sp>
      <p:sp>
        <p:nvSpPr>
          <p:cNvPr id="118" name="Google Shape;118;p22"/>
          <p:cNvSpPr/>
          <p:nvPr/>
        </p:nvSpPr>
        <p:spPr>
          <a:xfrm flipH="1">
            <a:off x="5919500" y="-211062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061112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/>
          <p:nvPr/>
        </p:nvSpPr>
        <p:spPr>
          <a:xfrm flipH="1">
            <a:off x="4742925" y="-326787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" name="Google Shape;188;p28"/>
          <p:cNvPicPr preferRelativeResize="0"/>
          <p:nvPr/>
        </p:nvPicPr>
        <p:blipFill rotWithShape="1">
          <a:blip r:embed="rId3">
            <a:alphaModFix/>
          </a:blip>
          <a:srcRect l="31037" r="31237"/>
          <a:stretch/>
        </p:blipFill>
        <p:spPr>
          <a:xfrm>
            <a:off x="1657350" y="0"/>
            <a:ext cx="3448054" cy="51434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" name="Google Shape;189;p28"/>
          <p:cNvGrpSpPr/>
          <p:nvPr/>
        </p:nvGrpSpPr>
        <p:grpSpPr>
          <a:xfrm>
            <a:off x="0" y="-9525"/>
            <a:ext cx="3105188" cy="5210133"/>
            <a:chOff x="0" y="-9525"/>
            <a:chExt cx="3105188" cy="5210133"/>
          </a:xfrm>
        </p:grpSpPr>
        <p:sp>
          <p:nvSpPr>
            <p:cNvPr id="190" name="Google Shape;190;p28"/>
            <p:cNvSpPr/>
            <p:nvPr/>
          </p:nvSpPr>
          <p:spPr>
            <a:xfrm>
              <a:off x="266700" y="-9525"/>
              <a:ext cx="2838488" cy="5210133"/>
            </a:xfrm>
            <a:custGeom>
              <a:avLst/>
              <a:gdLst/>
              <a:ahLst/>
              <a:cxnLst/>
              <a:rect l="l" t="t" r="r" b="b"/>
              <a:pathLst>
                <a:path w="110490" h="204359" extrusionOk="0">
                  <a:moveTo>
                    <a:pt x="1524" y="0"/>
                  </a:moveTo>
                  <a:lnTo>
                    <a:pt x="110490" y="0"/>
                  </a:lnTo>
                  <a:lnTo>
                    <a:pt x="55732" y="204359"/>
                  </a:lnTo>
                  <a:lnTo>
                    <a:pt x="0" y="2043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191" name="Google Shape;191;p28"/>
            <p:cNvSpPr/>
            <p:nvPr/>
          </p:nvSpPr>
          <p:spPr>
            <a:xfrm>
              <a:off x="0" y="-9525"/>
              <a:ext cx="558000" cy="5162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28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lt1"/>
                </a:solidFill>
              </a:rPr>
              <a:t>Актуальность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193" name="Google Shape;193;p28"/>
          <p:cNvSpPr txBox="1">
            <a:spLocks noGrp="1"/>
          </p:cNvSpPr>
          <p:nvPr>
            <p:ph type="ctrTitle" idx="2"/>
          </p:nvPr>
        </p:nvSpPr>
        <p:spPr>
          <a:xfrm>
            <a:off x="5739302" y="1473975"/>
            <a:ext cx="29001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/>
              <a:t>Современный крупный склад </a:t>
            </a:r>
            <a:endParaRPr sz="1300" dirty="0"/>
          </a:p>
        </p:txBody>
      </p:sp>
      <p:sp>
        <p:nvSpPr>
          <p:cNvPr id="194" name="Google Shape;194;p28"/>
          <p:cNvSpPr txBox="1">
            <a:spLocks noGrp="1"/>
          </p:cNvSpPr>
          <p:nvPr>
            <p:ph type="subTitle" idx="1"/>
          </p:nvPr>
        </p:nvSpPr>
        <p:spPr>
          <a:xfrm>
            <a:off x="5739302" y="2327963"/>
            <a:ext cx="3137998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Строительство и оснащение современных складов необходимым оборудованием и техникой требует значительных капиталовложений. Планирование склада является ключевым этапом в этом процессе. Ведь ошибки, которые могут быть допущены при планировании, способны привести к невозможности эффективного использования склада и существенным финансовым потерям компании. Оптимизация и организация работы склада является не менее важной задачей. Склад, некоторое время назад работавший эффективно, при повышении требований к нему может начать не справляться со своими функциями.</a:t>
            </a:r>
            <a:endParaRPr lang="en-US" dirty="0"/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5"/>
          <p:cNvSpPr/>
          <p:nvPr/>
        </p:nvSpPr>
        <p:spPr>
          <a:xfrm>
            <a:off x="1866900" y="-447675"/>
            <a:ext cx="8239125" cy="4857750"/>
          </a:xfrm>
          <a:custGeom>
            <a:avLst/>
            <a:gdLst/>
            <a:ahLst/>
            <a:cxnLst/>
            <a:rect l="l" t="t" r="r" b="b"/>
            <a:pathLst>
              <a:path w="329565" h="194310" extrusionOk="0">
                <a:moveTo>
                  <a:pt x="0" y="0"/>
                </a:moveTo>
                <a:lnTo>
                  <a:pt x="33147" y="107442"/>
                </a:lnTo>
                <a:lnTo>
                  <a:pt x="74295" y="118110"/>
                </a:lnTo>
                <a:lnTo>
                  <a:pt x="134493" y="194310"/>
                </a:lnTo>
                <a:lnTo>
                  <a:pt x="329565" y="180594"/>
                </a:lnTo>
                <a:lnTo>
                  <a:pt x="308229" y="11430"/>
                </a:lnTo>
                <a:close/>
              </a:path>
            </a:pathLst>
          </a:cu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71" name="Google Shape;371;p35"/>
          <p:cNvSpPr txBox="1"/>
          <p:nvPr/>
        </p:nvSpPr>
        <p:spPr>
          <a:xfrm>
            <a:off x="4790999" y="1693795"/>
            <a:ext cx="2395507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13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Цель построения модели: </a:t>
            </a:r>
          </a:p>
        </p:txBody>
      </p:sp>
      <p:sp>
        <p:nvSpPr>
          <p:cNvPr id="372" name="Google Shape;372;p35"/>
          <p:cNvSpPr txBox="1"/>
          <p:nvPr/>
        </p:nvSpPr>
        <p:spPr>
          <a:xfrm>
            <a:off x="4790999" y="2338500"/>
            <a:ext cx="3045747" cy="13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Целью построения модели состоит в исследовании топологии склада: задание детальной структуры с учетом его точного расположения зон, оборудования и количества рабочих, а также выбрать наиболее эффективный вариант технологической схемы его работы.</a:t>
            </a:r>
            <a:endParaRPr lang="en-US" sz="11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374" name="Google Shape;374;p35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ЦЕЛЬ!</a:t>
            </a:r>
            <a:endParaRPr dirty="0"/>
          </a:p>
        </p:txBody>
      </p:sp>
      <p:pic>
        <p:nvPicPr>
          <p:cNvPr id="3074" name="Picture 2" descr="Порядок проведения инвентаризации имущества, организация и оформление  основных средств на предприятии">
            <a:extLst>
              <a:ext uri="{FF2B5EF4-FFF2-40B4-BE49-F238E27FC236}">
                <a16:creationId xmlns:a16="http://schemas.microsoft.com/office/drawing/2014/main" id="{D8A705B9-5AF8-4E3B-9011-940E8CCD3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39949">
            <a:off x="-592410" y="1536523"/>
            <a:ext cx="5268184" cy="3510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>
            <a:spLocks noGrp="1"/>
          </p:cNvSpPr>
          <p:nvPr>
            <p:ph type="ctrTitle"/>
          </p:nvPr>
        </p:nvSpPr>
        <p:spPr>
          <a:xfrm>
            <a:off x="3081000" y="60785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ПОСТАНОВКА ЗАДАЧИ​</a:t>
            </a:r>
            <a:br>
              <a:rPr lang="ru-RU" dirty="0"/>
            </a:br>
            <a:endParaRPr lang="en-US" dirty="0"/>
          </a:p>
        </p:txBody>
      </p:sp>
      <p:sp>
        <p:nvSpPr>
          <p:cNvPr id="234" name="Google Shape;234;p30"/>
          <p:cNvSpPr/>
          <p:nvPr/>
        </p:nvSpPr>
        <p:spPr>
          <a:xfrm>
            <a:off x="838200" y="1985413"/>
            <a:ext cx="597300" cy="5175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0"/>
          <p:cNvSpPr/>
          <p:nvPr/>
        </p:nvSpPr>
        <p:spPr>
          <a:xfrm>
            <a:off x="4273350" y="1985418"/>
            <a:ext cx="597300" cy="5175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0"/>
          <p:cNvSpPr/>
          <p:nvPr/>
        </p:nvSpPr>
        <p:spPr>
          <a:xfrm>
            <a:off x="7718775" y="1985343"/>
            <a:ext cx="597300" cy="5175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" name="Google Shape;237;p30"/>
          <p:cNvGrpSpPr/>
          <p:nvPr/>
        </p:nvGrpSpPr>
        <p:grpSpPr>
          <a:xfrm>
            <a:off x="1000004" y="2107373"/>
            <a:ext cx="273486" cy="273486"/>
            <a:chOff x="1190625" y="238125"/>
            <a:chExt cx="5219200" cy="5219200"/>
          </a:xfrm>
        </p:grpSpPr>
        <p:sp>
          <p:nvSpPr>
            <p:cNvPr id="238" name="Google Shape;238;p30"/>
            <p:cNvSpPr/>
            <p:nvPr/>
          </p:nvSpPr>
          <p:spPr>
            <a:xfrm>
              <a:off x="1190625" y="2400000"/>
              <a:ext cx="2126000" cy="3057325"/>
            </a:xfrm>
            <a:custGeom>
              <a:avLst/>
              <a:gdLst/>
              <a:ahLst/>
              <a:cxnLst/>
              <a:rect l="l" t="t" r="r" b="b"/>
              <a:pathLst>
                <a:path w="85040" h="122293" extrusionOk="0">
                  <a:moveTo>
                    <a:pt x="42536" y="6035"/>
                  </a:moveTo>
                  <a:cubicBezTo>
                    <a:pt x="54410" y="6035"/>
                    <a:pt x="64098" y="15495"/>
                    <a:pt x="64522" y="27238"/>
                  </a:cubicBezTo>
                  <a:cubicBezTo>
                    <a:pt x="51213" y="26716"/>
                    <a:pt x="42895" y="22541"/>
                    <a:pt x="39046" y="20029"/>
                  </a:cubicBezTo>
                  <a:cubicBezTo>
                    <a:pt x="40351" y="18333"/>
                    <a:pt x="40938" y="17158"/>
                    <a:pt x="41036" y="16995"/>
                  </a:cubicBezTo>
                  <a:lnTo>
                    <a:pt x="35621" y="14353"/>
                  </a:lnTo>
                  <a:cubicBezTo>
                    <a:pt x="35458" y="14679"/>
                    <a:pt x="31804" y="21692"/>
                    <a:pt x="20616" y="26096"/>
                  </a:cubicBezTo>
                  <a:cubicBezTo>
                    <a:pt x="21594" y="14875"/>
                    <a:pt x="31054" y="6035"/>
                    <a:pt x="42536" y="6035"/>
                  </a:cubicBezTo>
                  <a:close/>
                  <a:moveTo>
                    <a:pt x="34838" y="24465"/>
                  </a:moveTo>
                  <a:cubicBezTo>
                    <a:pt x="39013" y="27401"/>
                    <a:pt x="48441" y="32555"/>
                    <a:pt x="63902" y="33240"/>
                  </a:cubicBezTo>
                  <a:cubicBezTo>
                    <a:pt x="61554" y="42863"/>
                    <a:pt x="52877" y="50039"/>
                    <a:pt x="42536" y="50039"/>
                  </a:cubicBezTo>
                  <a:cubicBezTo>
                    <a:pt x="31870" y="50039"/>
                    <a:pt x="22964" y="42439"/>
                    <a:pt x="20942" y="32392"/>
                  </a:cubicBezTo>
                  <a:cubicBezTo>
                    <a:pt x="27238" y="30206"/>
                    <a:pt x="31739" y="27238"/>
                    <a:pt x="34838" y="24465"/>
                  </a:cubicBezTo>
                  <a:close/>
                  <a:moveTo>
                    <a:pt x="42536" y="56074"/>
                  </a:moveTo>
                  <a:cubicBezTo>
                    <a:pt x="45733" y="56074"/>
                    <a:pt x="48832" y="56465"/>
                    <a:pt x="51768" y="57248"/>
                  </a:cubicBezTo>
                  <a:lnTo>
                    <a:pt x="42536" y="67882"/>
                  </a:lnTo>
                  <a:lnTo>
                    <a:pt x="33272" y="57248"/>
                  </a:lnTo>
                  <a:cubicBezTo>
                    <a:pt x="36241" y="56465"/>
                    <a:pt x="39340" y="56074"/>
                    <a:pt x="42536" y="56074"/>
                  </a:cubicBezTo>
                  <a:close/>
                  <a:moveTo>
                    <a:pt x="57868" y="59434"/>
                  </a:moveTo>
                  <a:cubicBezTo>
                    <a:pt x="70361" y="65240"/>
                    <a:pt x="79038" y="77929"/>
                    <a:pt x="79038" y="92575"/>
                  </a:cubicBezTo>
                  <a:lnTo>
                    <a:pt x="79038" y="116257"/>
                  </a:lnTo>
                  <a:lnTo>
                    <a:pt x="67523" y="116257"/>
                  </a:lnTo>
                  <a:lnTo>
                    <a:pt x="67523" y="93815"/>
                  </a:lnTo>
                  <a:lnTo>
                    <a:pt x="61521" y="93815"/>
                  </a:lnTo>
                  <a:lnTo>
                    <a:pt x="61521" y="116257"/>
                  </a:lnTo>
                  <a:lnTo>
                    <a:pt x="23552" y="116257"/>
                  </a:lnTo>
                  <a:lnTo>
                    <a:pt x="23552" y="93815"/>
                  </a:lnTo>
                  <a:lnTo>
                    <a:pt x="17517" y="93815"/>
                  </a:lnTo>
                  <a:lnTo>
                    <a:pt x="17517" y="116257"/>
                  </a:lnTo>
                  <a:lnTo>
                    <a:pt x="6035" y="116257"/>
                  </a:lnTo>
                  <a:lnTo>
                    <a:pt x="6035" y="92575"/>
                  </a:lnTo>
                  <a:cubicBezTo>
                    <a:pt x="6035" y="77929"/>
                    <a:pt x="14712" y="65240"/>
                    <a:pt x="27205" y="59434"/>
                  </a:cubicBezTo>
                  <a:lnTo>
                    <a:pt x="39503" y="73558"/>
                  </a:lnTo>
                  <a:lnTo>
                    <a:pt x="39503" y="91042"/>
                  </a:lnTo>
                  <a:lnTo>
                    <a:pt x="45537" y="91042"/>
                  </a:lnTo>
                  <a:lnTo>
                    <a:pt x="45537" y="73558"/>
                  </a:lnTo>
                  <a:lnTo>
                    <a:pt x="57868" y="59434"/>
                  </a:lnTo>
                  <a:close/>
                  <a:moveTo>
                    <a:pt x="42536" y="0"/>
                  </a:moveTo>
                  <a:cubicBezTo>
                    <a:pt x="27074" y="0"/>
                    <a:pt x="14516" y="12592"/>
                    <a:pt x="14516" y="28053"/>
                  </a:cubicBezTo>
                  <a:cubicBezTo>
                    <a:pt x="14516" y="38459"/>
                    <a:pt x="20192" y="47527"/>
                    <a:pt x="28640" y="52355"/>
                  </a:cubicBezTo>
                  <a:cubicBezTo>
                    <a:pt x="12004" y="58129"/>
                    <a:pt x="0" y="73982"/>
                    <a:pt x="0" y="92575"/>
                  </a:cubicBezTo>
                  <a:lnTo>
                    <a:pt x="0" y="122292"/>
                  </a:lnTo>
                  <a:lnTo>
                    <a:pt x="85040" y="122292"/>
                  </a:lnTo>
                  <a:lnTo>
                    <a:pt x="85040" y="92575"/>
                  </a:lnTo>
                  <a:cubicBezTo>
                    <a:pt x="85040" y="73982"/>
                    <a:pt x="73068" y="58129"/>
                    <a:pt x="56400" y="52355"/>
                  </a:cubicBezTo>
                  <a:cubicBezTo>
                    <a:pt x="64848" y="47527"/>
                    <a:pt x="70557" y="38459"/>
                    <a:pt x="70557" y="28053"/>
                  </a:cubicBezTo>
                  <a:cubicBezTo>
                    <a:pt x="70557" y="12592"/>
                    <a:pt x="57966" y="0"/>
                    <a:pt x="42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2178175" y="4808975"/>
              <a:ext cx="150900" cy="156600"/>
            </a:xfrm>
            <a:custGeom>
              <a:avLst/>
              <a:gdLst/>
              <a:ahLst/>
              <a:cxnLst/>
              <a:rect l="l" t="t" r="r" b="b"/>
              <a:pathLst>
                <a:path w="6036" h="6264" extrusionOk="0">
                  <a:moveTo>
                    <a:pt x="1" y="0"/>
                  </a:moveTo>
                  <a:lnTo>
                    <a:pt x="1" y="6263"/>
                  </a:lnTo>
                  <a:lnTo>
                    <a:pt x="6035" y="6263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4283800" y="2400000"/>
              <a:ext cx="2126025" cy="3057325"/>
            </a:xfrm>
            <a:custGeom>
              <a:avLst/>
              <a:gdLst/>
              <a:ahLst/>
              <a:cxnLst/>
              <a:rect l="l" t="t" r="r" b="b"/>
              <a:pathLst>
                <a:path w="85041" h="122293" extrusionOk="0">
                  <a:moveTo>
                    <a:pt x="42504" y="6035"/>
                  </a:moveTo>
                  <a:cubicBezTo>
                    <a:pt x="53627" y="6035"/>
                    <a:pt x="62826" y="14320"/>
                    <a:pt x="64294" y="25020"/>
                  </a:cubicBezTo>
                  <a:lnTo>
                    <a:pt x="53692" y="25020"/>
                  </a:lnTo>
                  <a:lnTo>
                    <a:pt x="53692" y="17354"/>
                  </a:lnTo>
                  <a:lnTo>
                    <a:pt x="47690" y="17354"/>
                  </a:lnTo>
                  <a:lnTo>
                    <a:pt x="47690" y="25020"/>
                  </a:lnTo>
                  <a:lnTo>
                    <a:pt x="20714" y="25020"/>
                  </a:lnTo>
                  <a:cubicBezTo>
                    <a:pt x="22182" y="14320"/>
                    <a:pt x="31413" y="6035"/>
                    <a:pt x="42504" y="6035"/>
                  </a:cubicBezTo>
                  <a:close/>
                  <a:moveTo>
                    <a:pt x="16604" y="38720"/>
                  </a:moveTo>
                  <a:cubicBezTo>
                    <a:pt x="18463" y="43189"/>
                    <a:pt x="21431" y="47071"/>
                    <a:pt x="25183" y="50039"/>
                  </a:cubicBezTo>
                  <a:lnTo>
                    <a:pt x="12233" y="50039"/>
                  </a:lnTo>
                  <a:lnTo>
                    <a:pt x="16604" y="38720"/>
                  </a:lnTo>
                  <a:close/>
                  <a:moveTo>
                    <a:pt x="64294" y="31054"/>
                  </a:moveTo>
                  <a:cubicBezTo>
                    <a:pt x="62826" y="41754"/>
                    <a:pt x="53627" y="50039"/>
                    <a:pt x="42504" y="50039"/>
                  </a:cubicBezTo>
                  <a:cubicBezTo>
                    <a:pt x="31413" y="50039"/>
                    <a:pt x="22182" y="41754"/>
                    <a:pt x="20714" y="31054"/>
                  </a:cubicBezTo>
                  <a:close/>
                  <a:moveTo>
                    <a:pt x="68665" y="38100"/>
                  </a:moveTo>
                  <a:lnTo>
                    <a:pt x="73917" y="50039"/>
                  </a:lnTo>
                  <a:lnTo>
                    <a:pt x="59825" y="50039"/>
                  </a:lnTo>
                  <a:cubicBezTo>
                    <a:pt x="63772" y="46940"/>
                    <a:pt x="66838" y="42830"/>
                    <a:pt x="68665" y="38100"/>
                  </a:cubicBezTo>
                  <a:close/>
                  <a:moveTo>
                    <a:pt x="42504" y="56074"/>
                  </a:moveTo>
                  <a:cubicBezTo>
                    <a:pt x="45701" y="56074"/>
                    <a:pt x="48799" y="56465"/>
                    <a:pt x="51768" y="57248"/>
                  </a:cubicBezTo>
                  <a:lnTo>
                    <a:pt x="42504" y="67882"/>
                  </a:lnTo>
                  <a:lnTo>
                    <a:pt x="33272" y="57248"/>
                  </a:lnTo>
                  <a:cubicBezTo>
                    <a:pt x="36208" y="56465"/>
                    <a:pt x="39307" y="56074"/>
                    <a:pt x="42504" y="56074"/>
                  </a:cubicBezTo>
                  <a:close/>
                  <a:moveTo>
                    <a:pt x="57835" y="59434"/>
                  </a:moveTo>
                  <a:cubicBezTo>
                    <a:pt x="70329" y="65240"/>
                    <a:pt x="79005" y="77929"/>
                    <a:pt x="79005" y="92575"/>
                  </a:cubicBezTo>
                  <a:lnTo>
                    <a:pt x="79005" y="116257"/>
                  </a:lnTo>
                  <a:lnTo>
                    <a:pt x="67523" y="116257"/>
                  </a:lnTo>
                  <a:lnTo>
                    <a:pt x="67523" y="93815"/>
                  </a:lnTo>
                  <a:lnTo>
                    <a:pt x="61489" y="93815"/>
                  </a:lnTo>
                  <a:lnTo>
                    <a:pt x="61489" y="116257"/>
                  </a:lnTo>
                  <a:lnTo>
                    <a:pt x="23519" y="116257"/>
                  </a:lnTo>
                  <a:lnTo>
                    <a:pt x="23519" y="93815"/>
                  </a:lnTo>
                  <a:lnTo>
                    <a:pt x="17517" y="93815"/>
                  </a:lnTo>
                  <a:lnTo>
                    <a:pt x="17517" y="116257"/>
                  </a:lnTo>
                  <a:lnTo>
                    <a:pt x="6002" y="116257"/>
                  </a:lnTo>
                  <a:lnTo>
                    <a:pt x="6002" y="92575"/>
                  </a:lnTo>
                  <a:cubicBezTo>
                    <a:pt x="6002" y="77929"/>
                    <a:pt x="14679" y="65240"/>
                    <a:pt x="27172" y="59434"/>
                  </a:cubicBezTo>
                  <a:lnTo>
                    <a:pt x="39503" y="73558"/>
                  </a:lnTo>
                  <a:lnTo>
                    <a:pt x="39503" y="91042"/>
                  </a:lnTo>
                  <a:lnTo>
                    <a:pt x="45537" y="91042"/>
                  </a:lnTo>
                  <a:lnTo>
                    <a:pt x="45537" y="73558"/>
                  </a:lnTo>
                  <a:lnTo>
                    <a:pt x="57835" y="59434"/>
                  </a:lnTo>
                  <a:close/>
                  <a:moveTo>
                    <a:pt x="42504" y="0"/>
                  </a:moveTo>
                  <a:cubicBezTo>
                    <a:pt x="27270" y="0"/>
                    <a:pt x="14842" y="12265"/>
                    <a:pt x="14516" y="27434"/>
                  </a:cubicBezTo>
                  <a:lnTo>
                    <a:pt x="3458" y="56074"/>
                  </a:lnTo>
                  <a:lnTo>
                    <a:pt x="20714" y="56074"/>
                  </a:lnTo>
                  <a:cubicBezTo>
                    <a:pt x="8318" y="63511"/>
                    <a:pt x="0" y="77081"/>
                    <a:pt x="0" y="92575"/>
                  </a:cubicBezTo>
                  <a:lnTo>
                    <a:pt x="0" y="122292"/>
                  </a:lnTo>
                  <a:lnTo>
                    <a:pt x="85040" y="122292"/>
                  </a:lnTo>
                  <a:lnTo>
                    <a:pt x="85040" y="92575"/>
                  </a:lnTo>
                  <a:cubicBezTo>
                    <a:pt x="85040" y="77081"/>
                    <a:pt x="76722" y="63511"/>
                    <a:pt x="64294" y="56074"/>
                  </a:cubicBezTo>
                  <a:lnTo>
                    <a:pt x="83116" y="56074"/>
                  </a:lnTo>
                  <a:lnTo>
                    <a:pt x="70524" y="27368"/>
                  </a:lnTo>
                  <a:cubicBezTo>
                    <a:pt x="70165" y="12233"/>
                    <a:pt x="57737" y="0"/>
                    <a:pt x="42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0"/>
            <p:cNvSpPr/>
            <p:nvPr/>
          </p:nvSpPr>
          <p:spPr>
            <a:xfrm>
              <a:off x="5271350" y="4808975"/>
              <a:ext cx="150900" cy="156600"/>
            </a:xfrm>
            <a:custGeom>
              <a:avLst/>
              <a:gdLst/>
              <a:ahLst/>
              <a:cxnLst/>
              <a:rect l="l" t="t" r="r" b="b"/>
              <a:pathLst>
                <a:path w="6036" h="6264" extrusionOk="0">
                  <a:moveTo>
                    <a:pt x="1" y="0"/>
                  </a:moveTo>
                  <a:lnTo>
                    <a:pt x="1" y="6263"/>
                  </a:lnTo>
                  <a:lnTo>
                    <a:pt x="6035" y="6263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2052600" y="238125"/>
              <a:ext cx="3637125" cy="2137425"/>
            </a:xfrm>
            <a:custGeom>
              <a:avLst/>
              <a:gdLst/>
              <a:ahLst/>
              <a:cxnLst/>
              <a:rect l="l" t="t" r="r" b="b"/>
              <a:pathLst>
                <a:path w="145485" h="85497" extrusionOk="0">
                  <a:moveTo>
                    <a:pt x="80604" y="6035"/>
                  </a:moveTo>
                  <a:lnTo>
                    <a:pt x="80604" y="17680"/>
                  </a:lnTo>
                  <a:cubicBezTo>
                    <a:pt x="77766" y="22703"/>
                    <a:pt x="76135" y="28510"/>
                    <a:pt x="76135" y="34675"/>
                  </a:cubicBezTo>
                  <a:cubicBezTo>
                    <a:pt x="76135" y="40840"/>
                    <a:pt x="77766" y="46646"/>
                    <a:pt x="80604" y="51670"/>
                  </a:cubicBezTo>
                  <a:lnTo>
                    <a:pt x="80604" y="63315"/>
                  </a:lnTo>
                  <a:lnTo>
                    <a:pt x="30728" y="63315"/>
                  </a:lnTo>
                  <a:lnTo>
                    <a:pt x="19572" y="69709"/>
                  </a:lnTo>
                  <a:lnTo>
                    <a:pt x="23030" y="63315"/>
                  </a:lnTo>
                  <a:lnTo>
                    <a:pt x="6035" y="63315"/>
                  </a:lnTo>
                  <a:lnTo>
                    <a:pt x="6035" y="6035"/>
                  </a:lnTo>
                  <a:close/>
                  <a:moveTo>
                    <a:pt x="110810" y="6035"/>
                  </a:moveTo>
                  <a:cubicBezTo>
                    <a:pt x="126598" y="6035"/>
                    <a:pt x="139450" y="18887"/>
                    <a:pt x="139450" y="34675"/>
                  </a:cubicBezTo>
                  <a:cubicBezTo>
                    <a:pt x="139450" y="45081"/>
                    <a:pt x="133807" y="54671"/>
                    <a:pt x="124706" y="59727"/>
                  </a:cubicBezTo>
                  <a:lnTo>
                    <a:pt x="122096" y="61195"/>
                  </a:lnTo>
                  <a:lnTo>
                    <a:pt x="126728" y="69709"/>
                  </a:lnTo>
                  <a:lnTo>
                    <a:pt x="115050" y="63022"/>
                  </a:lnTo>
                  <a:lnTo>
                    <a:pt x="114072" y="63119"/>
                  </a:lnTo>
                  <a:cubicBezTo>
                    <a:pt x="112963" y="63250"/>
                    <a:pt x="111854" y="63315"/>
                    <a:pt x="110810" y="63315"/>
                  </a:cubicBezTo>
                  <a:cubicBezTo>
                    <a:pt x="95022" y="63315"/>
                    <a:pt x="82170" y="50463"/>
                    <a:pt x="82170" y="34675"/>
                  </a:cubicBezTo>
                  <a:cubicBezTo>
                    <a:pt x="82170" y="18887"/>
                    <a:pt x="95022" y="6035"/>
                    <a:pt x="110810" y="6035"/>
                  </a:cubicBezTo>
                  <a:close/>
                  <a:moveTo>
                    <a:pt x="0" y="0"/>
                  </a:moveTo>
                  <a:lnTo>
                    <a:pt x="0" y="69350"/>
                  </a:lnTo>
                  <a:lnTo>
                    <a:pt x="12918" y="69350"/>
                  </a:lnTo>
                  <a:lnTo>
                    <a:pt x="4078" y="85497"/>
                  </a:lnTo>
                  <a:lnTo>
                    <a:pt x="4078" y="85497"/>
                  </a:lnTo>
                  <a:lnTo>
                    <a:pt x="32326" y="69350"/>
                  </a:lnTo>
                  <a:lnTo>
                    <a:pt x="86639" y="69350"/>
                  </a:lnTo>
                  <a:lnTo>
                    <a:pt x="86639" y="59499"/>
                  </a:lnTo>
                  <a:cubicBezTo>
                    <a:pt x="92902" y="65566"/>
                    <a:pt x="101415" y="69350"/>
                    <a:pt x="110810" y="69350"/>
                  </a:cubicBezTo>
                  <a:cubicBezTo>
                    <a:pt x="111756" y="69350"/>
                    <a:pt x="112767" y="69285"/>
                    <a:pt x="113746" y="69219"/>
                  </a:cubicBezTo>
                  <a:lnTo>
                    <a:pt x="142190" y="85497"/>
                  </a:lnTo>
                  <a:lnTo>
                    <a:pt x="130153" y="63446"/>
                  </a:lnTo>
                  <a:cubicBezTo>
                    <a:pt x="139678" y="57020"/>
                    <a:pt x="145485" y="46255"/>
                    <a:pt x="145485" y="34675"/>
                  </a:cubicBezTo>
                  <a:cubicBezTo>
                    <a:pt x="145485" y="15560"/>
                    <a:pt x="129925" y="0"/>
                    <a:pt x="110810" y="0"/>
                  </a:cubicBezTo>
                  <a:cubicBezTo>
                    <a:pt x="101415" y="0"/>
                    <a:pt x="92902" y="3784"/>
                    <a:pt x="86639" y="9851"/>
                  </a:cubicBezTo>
                  <a:lnTo>
                    <a:pt x="86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0"/>
            <p:cNvSpPr/>
            <p:nvPr/>
          </p:nvSpPr>
          <p:spPr>
            <a:xfrm>
              <a:off x="4353100" y="1032400"/>
              <a:ext cx="150075" cy="165575"/>
            </a:xfrm>
            <a:custGeom>
              <a:avLst/>
              <a:gdLst/>
              <a:ahLst/>
              <a:cxnLst/>
              <a:rect l="l" t="t" r="r" b="b"/>
              <a:pathLst>
                <a:path w="6003" h="6623" extrusionOk="0">
                  <a:moveTo>
                    <a:pt x="1" y="1"/>
                  </a:moveTo>
                  <a:lnTo>
                    <a:pt x="1" y="6623"/>
                  </a:lnTo>
                  <a:lnTo>
                    <a:pt x="6003" y="6623"/>
                  </a:lnTo>
                  <a:lnTo>
                    <a:pt x="60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>
              <a:off x="4764925" y="1032400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1" y="1"/>
                  </a:moveTo>
                  <a:lnTo>
                    <a:pt x="1" y="6623"/>
                  </a:lnTo>
                  <a:lnTo>
                    <a:pt x="6036" y="6623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0"/>
            <p:cNvSpPr/>
            <p:nvPr/>
          </p:nvSpPr>
          <p:spPr>
            <a:xfrm>
              <a:off x="5176750" y="1032400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1" y="1"/>
                  </a:moveTo>
                  <a:lnTo>
                    <a:pt x="1" y="6623"/>
                  </a:lnTo>
                  <a:lnTo>
                    <a:pt x="6036" y="6623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2680525" y="702125"/>
              <a:ext cx="150075" cy="165575"/>
            </a:xfrm>
            <a:custGeom>
              <a:avLst/>
              <a:gdLst/>
              <a:ahLst/>
              <a:cxnLst/>
              <a:rect l="l" t="t" r="r" b="b"/>
              <a:pathLst>
                <a:path w="6003" h="6623" extrusionOk="0">
                  <a:moveTo>
                    <a:pt x="0" y="1"/>
                  </a:moveTo>
                  <a:lnTo>
                    <a:pt x="0" y="6623"/>
                  </a:lnTo>
                  <a:lnTo>
                    <a:pt x="6003" y="6623"/>
                  </a:lnTo>
                  <a:lnTo>
                    <a:pt x="60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3092350" y="702125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1" y="1"/>
                  </a:moveTo>
                  <a:lnTo>
                    <a:pt x="1" y="6623"/>
                  </a:lnTo>
                  <a:lnTo>
                    <a:pt x="6035" y="6623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3504175" y="702125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1" y="1"/>
                  </a:moveTo>
                  <a:lnTo>
                    <a:pt x="1" y="6623"/>
                  </a:lnTo>
                  <a:lnTo>
                    <a:pt x="6035" y="6623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2680525" y="1266450"/>
              <a:ext cx="150075" cy="165575"/>
            </a:xfrm>
            <a:custGeom>
              <a:avLst/>
              <a:gdLst/>
              <a:ahLst/>
              <a:cxnLst/>
              <a:rect l="l" t="t" r="r" b="b"/>
              <a:pathLst>
                <a:path w="6003" h="6623" extrusionOk="0">
                  <a:moveTo>
                    <a:pt x="0" y="1"/>
                  </a:moveTo>
                  <a:lnTo>
                    <a:pt x="0" y="6622"/>
                  </a:lnTo>
                  <a:lnTo>
                    <a:pt x="6003" y="6622"/>
                  </a:lnTo>
                  <a:lnTo>
                    <a:pt x="60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3092350" y="1266450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1" y="1"/>
                  </a:moveTo>
                  <a:lnTo>
                    <a:pt x="1" y="6622"/>
                  </a:lnTo>
                  <a:lnTo>
                    <a:pt x="6035" y="6622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3504175" y="1266450"/>
              <a:ext cx="150900" cy="165575"/>
            </a:xfrm>
            <a:custGeom>
              <a:avLst/>
              <a:gdLst/>
              <a:ahLst/>
              <a:cxnLst/>
              <a:rect l="l" t="t" r="r" b="b"/>
              <a:pathLst>
                <a:path w="6036" h="6623" extrusionOk="0">
                  <a:moveTo>
                    <a:pt x="1" y="1"/>
                  </a:moveTo>
                  <a:lnTo>
                    <a:pt x="1" y="6622"/>
                  </a:lnTo>
                  <a:lnTo>
                    <a:pt x="6035" y="6622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30"/>
          <p:cNvGrpSpPr/>
          <p:nvPr/>
        </p:nvGrpSpPr>
        <p:grpSpPr>
          <a:xfrm>
            <a:off x="7870496" y="2094336"/>
            <a:ext cx="300104" cy="299538"/>
            <a:chOff x="1190625" y="243075"/>
            <a:chExt cx="5219200" cy="5209350"/>
          </a:xfrm>
        </p:grpSpPr>
        <p:sp>
          <p:nvSpPr>
            <p:cNvPr id="253" name="Google Shape;253;p30"/>
            <p:cNvSpPr/>
            <p:nvPr/>
          </p:nvSpPr>
          <p:spPr>
            <a:xfrm>
              <a:off x="1190625" y="243075"/>
              <a:ext cx="5219200" cy="5209350"/>
            </a:xfrm>
            <a:custGeom>
              <a:avLst/>
              <a:gdLst/>
              <a:ahLst/>
              <a:cxnLst/>
              <a:rect l="l" t="t" r="r" b="b"/>
              <a:pathLst>
                <a:path w="208768" h="208374" extrusionOk="0">
                  <a:moveTo>
                    <a:pt x="107343" y="6040"/>
                  </a:moveTo>
                  <a:cubicBezTo>
                    <a:pt x="109879" y="6040"/>
                    <a:pt x="112476" y="6549"/>
                    <a:pt x="115018" y="7598"/>
                  </a:cubicBezTo>
                  <a:cubicBezTo>
                    <a:pt x="118312" y="8968"/>
                    <a:pt x="120922" y="11186"/>
                    <a:pt x="123695" y="15035"/>
                  </a:cubicBezTo>
                  <a:lnTo>
                    <a:pt x="124380" y="15981"/>
                  </a:lnTo>
                  <a:lnTo>
                    <a:pt x="125456" y="16210"/>
                  </a:lnTo>
                  <a:cubicBezTo>
                    <a:pt x="125652" y="16275"/>
                    <a:pt x="126728" y="16666"/>
                    <a:pt x="127446" y="18134"/>
                  </a:cubicBezTo>
                  <a:cubicBezTo>
                    <a:pt x="127935" y="19178"/>
                    <a:pt x="128424" y="21070"/>
                    <a:pt x="127935" y="24332"/>
                  </a:cubicBezTo>
                  <a:cubicBezTo>
                    <a:pt x="127022" y="21984"/>
                    <a:pt x="125880" y="19765"/>
                    <a:pt x="124575" y="18395"/>
                  </a:cubicBezTo>
                  <a:lnTo>
                    <a:pt x="122846" y="16569"/>
                  </a:lnTo>
                  <a:lnTo>
                    <a:pt x="120726" y="17939"/>
                  </a:lnTo>
                  <a:cubicBezTo>
                    <a:pt x="120694" y="17971"/>
                    <a:pt x="116322" y="20809"/>
                    <a:pt x="108950" y="22277"/>
                  </a:cubicBezTo>
                  <a:cubicBezTo>
                    <a:pt x="105891" y="22889"/>
                    <a:pt x="102798" y="23195"/>
                    <a:pt x="99677" y="23195"/>
                  </a:cubicBezTo>
                  <a:cubicBezTo>
                    <a:pt x="94646" y="23195"/>
                    <a:pt x="89542" y="22400"/>
                    <a:pt x="84388" y="20809"/>
                  </a:cubicBezTo>
                  <a:cubicBezTo>
                    <a:pt x="87030" y="19015"/>
                    <a:pt x="90096" y="16536"/>
                    <a:pt x="92575" y="13339"/>
                  </a:cubicBezTo>
                  <a:cubicBezTo>
                    <a:pt x="96316" y="8584"/>
                    <a:pt x="101676" y="6040"/>
                    <a:pt x="107343" y="6040"/>
                  </a:cubicBezTo>
                  <a:close/>
                  <a:moveTo>
                    <a:pt x="121411" y="24430"/>
                  </a:moveTo>
                  <a:cubicBezTo>
                    <a:pt x="122683" y="27040"/>
                    <a:pt x="123923" y="31248"/>
                    <a:pt x="124641" y="34477"/>
                  </a:cubicBezTo>
                  <a:cubicBezTo>
                    <a:pt x="121281" y="40773"/>
                    <a:pt x="114691" y="44752"/>
                    <a:pt x="107515" y="44752"/>
                  </a:cubicBezTo>
                  <a:cubicBezTo>
                    <a:pt x="97762" y="44752"/>
                    <a:pt x="89639" y="37478"/>
                    <a:pt x="88335" y="28051"/>
                  </a:cubicBezTo>
                  <a:lnTo>
                    <a:pt x="88335" y="28051"/>
                  </a:lnTo>
                  <a:cubicBezTo>
                    <a:pt x="92440" y="28899"/>
                    <a:pt x="96275" y="29242"/>
                    <a:pt x="99793" y="29242"/>
                  </a:cubicBezTo>
                  <a:cubicBezTo>
                    <a:pt x="110084" y="29242"/>
                    <a:pt x="117668" y="26302"/>
                    <a:pt x="121411" y="24430"/>
                  </a:cubicBezTo>
                  <a:close/>
                  <a:moveTo>
                    <a:pt x="103340" y="50428"/>
                  </a:moveTo>
                  <a:lnTo>
                    <a:pt x="103340" y="50428"/>
                  </a:lnTo>
                  <a:cubicBezTo>
                    <a:pt x="104710" y="50656"/>
                    <a:pt x="106112" y="50787"/>
                    <a:pt x="107515" y="50787"/>
                  </a:cubicBezTo>
                  <a:cubicBezTo>
                    <a:pt x="108950" y="50787"/>
                    <a:pt x="110320" y="50656"/>
                    <a:pt x="111690" y="50428"/>
                  </a:cubicBezTo>
                  <a:lnTo>
                    <a:pt x="111690" y="50428"/>
                  </a:lnTo>
                  <a:lnTo>
                    <a:pt x="107515" y="55223"/>
                  </a:lnTo>
                  <a:lnTo>
                    <a:pt x="103340" y="50428"/>
                  </a:lnTo>
                  <a:close/>
                  <a:moveTo>
                    <a:pt x="94728" y="49710"/>
                  </a:moveTo>
                  <a:lnTo>
                    <a:pt x="103862" y="60149"/>
                  </a:lnTo>
                  <a:lnTo>
                    <a:pt x="101480" y="64324"/>
                  </a:lnTo>
                  <a:lnTo>
                    <a:pt x="92086" y="53723"/>
                  </a:lnTo>
                  <a:lnTo>
                    <a:pt x="94728" y="49710"/>
                  </a:lnTo>
                  <a:close/>
                  <a:moveTo>
                    <a:pt x="120335" y="49710"/>
                  </a:moveTo>
                  <a:lnTo>
                    <a:pt x="122977" y="53723"/>
                  </a:lnTo>
                  <a:lnTo>
                    <a:pt x="113582" y="64324"/>
                  </a:lnTo>
                  <a:lnTo>
                    <a:pt x="111201" y="60149"/>
                  </a:lnTo>
                  <a:lnTo>
                    <a:pt x="120335" y="49710"/>
                  </a:lnTo>
                  <a:close/>
                  <a:moveTo>
                    <a:pt x="110027" y="72479"/>
                  </a:moveTo>
                  <a:lnTo>
                    <a:pt x="110027" y="91170"/>
                  </a:lnTo>
                  <a:lnTo>
                    <a:pt x="107515" y="93584"/>
                  </a:lnTo>
                  <a:lnTo>
                    <a:pt x="105003" y="91170"/>
                  </a:lnTo>
                  <a:lnTo>
                    <a:pt x="105003" y="72512"/>
                  </a:lnTo>
                  <a:lnTo>
                    <a:pt x="105395" y="72512"/>
                  </a:lnTo>
                  <a:cubicBezTo>
                    <a:pt x="106569" y="72512"/>
                    <a:pt x="108070" y="72512"/>
                    <a:pt x="110027" y="72479"/>
                  </a:cubicBezTo>
                  <a:close/>
                  <a:moveTo>
                    <a:pt x="87552" y="57702"/>
                  </a:moveTo>
                  <a:lnTo>
                    <a:pt x="99001" y="70620"/>
                  </a:lnTo>
                  <a:lnTo>
                    <a:pt x="99001" y="93715"/>
                  </a:lnTo>
                  <a:lnTo>
                    <a:pt x="101774" y="96422"/>
                  </a:lnTo>
                  <a:cubicBezTo>
                    <a:pt x="98153" y="96455"/>
                    <a:pt x="94500" y="96520"/>
                    <a:pt x="90846" y="96650"/>
                  </a:cubicBezTo>
                  <a:lnTo>
                    <a:pt x="90846" y="84255"/>
                  </a:lnTo>
                  <a:lnTo>
                    <a:pt x="84844" y="84255"/>
                  </a:lnTo>
                  <a:lnTo>
                    <a:pt x="84844" y="96944"/>
                  </a:lnTo>
                  <a:cubicBezTo>
                    <a:pt x="81582" y="97107"/>
                    <a:pt x="78386" y="97335"/>
                    <a:pt x="75189" y="97596"/>
                  </a:cubicBezTo>
                  <a:lnTo>
                    <a:pt x="75189" y="83113"/>
                  </a:lnTo>
                  <a:cubicBezTo>
                    <a:pt x="75189" y="73001"/>
                    <a:pt x="79951" y="63704"/>
                    <a:pt x="87552" y="57702"/>
                  </a:cubicBezTo>
                  <a:close/>
                  <a:moveTo>
                    <a:pt x="127478" y="57702"/>
                  </a:moveTo>
                  <a:cubicBezTo>
                    <a:pt x="135111" y="63704"/>
                    <a:pt x="139874" y="73034"/>
                    <a:pt x="139874" y="83113"/>
                  </a:cubicBezTo>
                  <a:lnTo>
                    <a:pt x="139874" y="96422"/>
                  </a:lnTo>
                  <a:cubicBezTo>
                    <a:pt x="139287" y="96944"/>
                    <a:pt x="138732" y="97466"/>
                    <a:pt x="138210" y="98020"/>
                  </a:cubicBezTo>
                  <a:cubicBezTo>
                    <a:pt x="135568" y="97759"/>
                    <a:pt x="132893" y="97531"/>
                    <a:pt x="130219" y="97335"/>
                  </a:cubicBezTo>
                  <a:lnTo>
                    <a:pt x="130219" y="84255"/>
                  </a:lnTo>
                  <a:lnTo>
                    <a:pt x="124184" y="84255"/>
                  </a:lnTo>
                  <a:lnTo>
                    <a:pt x="124184" y="96944"/>
                  </a:lnTo>
                  <a:cubicBezTo>
                    <a:pt x="120530" y="96748"/>
                    <a:pt x="116844" y="96618"/>
                    <a:pt x="113158" y="96520"/>
                  </a:cubicBezTo>
                  <a:lnTo>
                    <a:pt x="116061" y="93715"/>
                  </a:lnTo>
                  <a:lnTo>
                    <a:pt x="116061" y="70620"/>
                  </a:lnTo>
                  <a:lnTo>
                    <a:pt x="127478" y="57702"/>
                  </a:lnTo>
                  <a:close/>
                  <a:moveTo>
                    <a:pt x="50985" y="95672"/>
                  </a:moveTo>
                  <a:cubicBezTo>
                    <a:pt x="62630" y="95672"/>
                    <a:pt x="72123" y="105164"/>
                    <a:pt x="72123" y="116842"/>
                  </a:cubicBezTo>
                  <a:cubicBezTo>
                    <a:pt x="72123" y="128487"/>
                    <a:pt x="62663" y="137980"/>
                    <a:pt x="50985" y="137980"/>
                  </a:cubicBezTo>
                  <a:cubicBezTo>
                    <a:pt x="39340" y="137980"/>
                    <a:pt x="29847" y="128487"/>
                    <a:pt x="29847" y="116842"/>
                  </a:cubicBezTo>
                  <a:cubicBezTo>
                    <a:pt x="29847" y="105164"/>
                    <a:pt x="39340" y="95672"/>
                    <a:pt x="50985" y="95672"/>
                  </a:cubicBezTo>
                  <a:close/>
                  <a:moveTo>
                    <a:pt x="157782" y="95672"/>
                  </a:moveTo>
                  <a:cubicBezTo>
                    <a:pt x="169428" y="95672"/>
                    <a:pt x="178920" y="105164"/>
                    <a:pt x="178920" y="116842"/>
                  </a:cubicBezTo>
                  <a:cubicBezTo>
                    <a:pt x="178920" y="128487"/>
                    <a:pt x="169460" y="137980"/>
                    <a:pt x="157782" y="137980"/>
                  </a:cubicBezTo>
                  <a:cubicBezTo>
                    <a:pt x="146104" y="137980"/>
                    <a:pt x="136645" y="128487"/>
                    <a:pt x="136645" y="116842"/>
                  </a:cubicBezTo>
                  <a:cubicBezTo>
                    <a:pt x="136645" y="105164"/>
                    <a:pt x="146104" y="95672"/>
                    <a:pt x="157782" y="95672"/>
                  </a:cubicBezTo>
                  <a:close/>
                  <a:moveTo>
                    <a:pt x="24008" y="113515"/>
                  </a:moveTo>
                  <a:lnTo>
                    <a:pt x="24008" y="113515"/>
                  </a:lnTo>
                  <a:cubicBezTo>
                    <a:pt x="23878" y="114591"/>
                    <a:pt x="23813" y="115700"/>
                    <a:pt x="23813" y="116842"/>
                  </a:cubicBezTo>
                  <a:cubicBezTo>
                    <a:pt x="23813" y="126824"/>
                    <a:pt x="29260" y="135598"/>
                    <a:pt x="37350" y="140296"/>
                  </a:cubicBezTo>
                  <a:cubicBezTo>
                    <a:pt x="35034" y="141111"/>
                    <a:pt x="32816" y="142155"/>
                    <a:pt x="30695" y="143329"/>
                  </a:cubicBezTo>
                  <a:cubicBezTo>
                    <a:pt x="12591" y="137915"/>
                    <a:pt x="6035" y="131586"/>
                    <a:pt x="6035" y="127313"/>
                  </a:cubicBezTo>
                  <a:cubicBezTo>
                    <a:pt x="6035" y="123627"/>
                    <a:pt x="10928" y="118375"/>
                    <a:pt x="24008" y="113515"/>
                  </a:cubicBezTo>
                  <a:close/>
                  <a:moveTo>
                    <a:pt x="184759" y="113515"/>
                  </a:moveTo>
                  <a:lnTo>
                    <a:pt x="184759" y="113515"/>
                  </a:lnTo>
                  <a:cubicBezTo>
                    <a:pt x="197839" y="118375"/>
                    <a:pt x="202732" y="123627"/>
                    <a:pt x="202732" y="127313"/>
                  </a:cubicBezTo>
                  <a:cubicBezTo>
                    <a:pt x="202732" y="131586"/>
                    <a:pt x="196176" y="137915"/>
                    <a:pt x="178072" y="143329"/>
                  </a:cubicBezTo>
                  <a:cubicBezTo>
                    <a:pt x="175984" y="142155"/>
                    <a:pt x="173733" y="141111"/>
                    <a:pt x="171417" y="140296"/>
                  </a:cubicBezTo>
                  <a:cubicBezTo>
                    <a:pt x="179507" y="135598"/>
                    <a:pt x="184955" y="126824"/>
                    <a:pt x="184955" y="116842"/>
                  </a:cubicBezTo>
                  <a:cubicBezTo>
                    <a:pt x="184955" y="115700"/>
                    <a:pt x="184889" y="114591"/>
                    <a:pt x="184759" y="113515"/>
                  </a:cubicBezTo>
                  <a:close/>
                  <a:moveTo>
                    <a:pt x="104384" y="102424"/>
                  </a:moveTo>
                  <a:cubicBezTo>
                    <a:pt x="114594" y="102424"/>
                    <a:pt x="124575" y="102848"/>
                    <a:pt x="134035" y="103664"/>
                  </a:cubicBezTo>
                  <a:cubicBezTo>
                    <a:pt x="131849" y="107545"/>
                    <a:pt x="130610" y="112047"/>
                    <a:pt x="130610" y="116842"/>
                  </a:cubicBezTo>
                  <a:cubicBezTo>
                    <a:pt x="130610" y="126824"/>
                    <a:pt x="136057" y="135598"/>
                    <a:pt x="144115" y="140296"/>
                  </a:cubicBezTo>
                  <a:cubicBezTo>
                    <a:pt x="137623" y="142612"/>
                    <a:pt x="131849" y="146494"/>
                    <a:pt x="127315" y="151484"/>
                  </a:cubicBezTo>
                  <a:cubicBezTo>
                    <a:pt x="119878" y="151974"/>
                    <a:pt x="112212" y="152202"/>
                    <a:pt x="104384" y="152202"/>
                  </a:cubicBezTo>
                  <a:cubicBezTo>
                    <a:pt x="96555" y="152202"/>
                    <a:pt x="88889" y="151974"/>
                    <a:pt x="81452" y="151484"/>
                  </a:cubicBezTo>
                  <a:cubicBezTo>
                    <a:pt x="76918" y="146494"/>
                    <a:pt x="71144" y="142612"/>
                    <a:pt x="64653" y="140296"/>
                  </a:cubicBezTo>
                  <a:cubicBezTo>
                    <a:pt x="72710" y="135598"/>
                    <a:pt x="78157" y="126824"/>
                    <a:pt x="78157" y="116842"/>
                  </a:cubicBezTo>
                  <a:cubicBezTo>
                    <a:pt x="78157" y="112047"/>
                    <a:pt x="76918" y="107545"/>
                    <a:pt x="74732" y="103664"/>
                  </a:cubicBezTo>
                  <a:cubicBezTo>
                    <a:pt x="84224" y="102848"/>
                    <a:pt x="94174" y="102424"/>
                    <a:pt x="104384" y="102424"/>
                  </a:cubicBezTo>
                  <a:close/>
                  <a:moveTo>
                    <a:pt x="6035" y="138273"/>
                  </a:moveTo>
                  <a:cubicBezTo>
                    <a:pt x="10308" y="141862"/>
                    <a:pt x="16636" y="145026"/>
                    <a:pt x="24465" y="147700"/>
                  </a:cubicBezTo>
                  <a:cubicBezTo>
                    <a:pt x="22214" y="149592"/>
                    <a:pt x="20159" y="151745"/>
                    <a:pt x="18332" y="154094"/>
                  </a:cubicBezTo>
                  <a:cubicBezTo>
                    <a:pt x="9492" y="149951"/>
                    <a:pt x="6035" y="145776"/>
                    <a:pt x="6035" y="142677"/>
                  </a:cubicBezTo>
                  <a:lnTo>
                    <a:pt x="6035" y="138273"/>
                  </a:lnTo>
                  <a:close/>
                  <a:moveTo>
                    <a:pt x="202732" y="138273"/>
                  </a:moveTo>
                  <a:lnTo>
                    <a:pt x="202732" y="142677"/>
                  </a:lnTo>
                  <a:cubicBezTo>
                    <a:pt x="202732" y="145776"/>
                    <a:pt x="199275" y="149951"/>
                    <a:pt x="190435" y="154094"/>
                  </a:cubicBezTo>
                  <a:cubicBezTo>
                    <a:pt x="188608" y="151745"/>
                    <a:pt x="186553" y="149592"/>
                    <a:pt x="184302" y="147700"/>
                  </a:cubicBezTo>
                  <a:cubicBezTo>
                    <a:pt x="192131" y="145026"/>
                    <a:pt x="198459" y="141862"/>
                    <a:pt x="202732" y="138273"/>
                  </a:cubicBezTo>
                  <a:close/>
                  <a:moveTo>
                    <a:pt x="86149" y="157780"/>
                  </a:moveTo>
                  <a:lnTo>
                    <a:pt x="86149" y="157780"/>
                  </a:lnTo>
                  <a:cubicBezTo>
                    <a:pt x="92216" y="158074"/>
                    <a:pt x="98316" y="158237"/>
                    <a:pt x="104384" y="158237"/>
                  </a:cubicBezTo>
                  <a:cubicBezTo>
                    <a:pt x="110451" y="158237"/>
                    <a:pt x="116551" y="158074"/>
                    <a:pt x="122618" y="157780"/>
                  </a:cubicBezTo>
                  <a:lnTo>
                    <a:pt x="122618" y="157780"/>
                  </a:lnTo>
                  <a:cubicBezTo>
                    <a:pt x="120791" y="160716"/>
                    <a:pt x="119356" y="163913"/>
                    <a:pt x="118345" y="167305"/>
                  </a:cubicBezTo>
                  <a:cubicBezTo>
                    <a:pt x="113745" y="167468"/>
                    <a:pt x="109081" y="167566"/>
                    <a:pt x="104384" y="167566"/>
                  </a:cubicBezTo>
                  <a:cubicBezTo>
                    <a:pt x="99686" y="167566"/>
                    <a:pt x="95022" y="167468"/>
                    <a:pt x="90422" y="167305"/>
                  </a:cubicBezTo>
                  <a:cubicBezTo>
                    <a:pt x="89411" y="163913"/>
                    <a:pt x="87976" y="160716"/>
                    <a:pt x="86149" y="157780"/>
                  </a:cubicBezTo>
                  <a:close/>
                  <a:moveTo>
                    <a:pt x="50985" y="144014"/>
                  </a:moveTo>
                  <a:cubicBezTo>
                    <a:pt x="70361" y="144014"/>
                    <a:pt x="86149" y="159770"/>
                    <a:pt x="86149" y="179146"/>
                  </a:cubicBezTo>
                  <a:lnTo>
                    <a:pt x="86149" y="202339"/>
                  </a:lnTo>
                  <a:lnTo>
                    <a:pt x="75254" y="202339"/>
                  </a:lnTo>
                  <a:lnTo>
                    <a:pt x="75254" y="180386"/>
                  </a:lnTo>
                  <a:lnTo>
                    <a:pt x="69219" y="180386"/>
                  </a:lnTo>
                  <a:lnTo>
                    <a:pt x="69219" y="202339"/>
                  </a:lnTo>
                  <a:lnTo>
                    <a:pt x="32750" y="202339"/>
                  </a:lnTo>
                  <a:lnTo>
                    <a:pt x="32750" y="180386"/>
                  </a:lnTo>
                  <a:lnTo>
                    <a:pt x="26716" y="180386"/>
                  </a:lnTo>
                  <a:lnTo>
                    <a:pt x="26716" y="202339"/>
                  </a:lnTo>
                  <a:lnTo>
                    <a:pt x="15821" y="202339"/>
                  </a:lnTo>
                  <a:lnTo>
                    <a:pt x="15821" y="179146"/>
                  </a:lnTo>
                  <a:cubicBezTo>
                    <a:pt x="15821" y="159770"/>
                    <a:pt x="31609" y="144014"/>
                    <a:pt x="50985" y="144014"/>
                  </a:cubicBezTo>
                  <a:close/>
                  <a:moveTo>
                    <a:pt x="91760" y="173372"/>
                  </a:moveTo>
                  <a:lnTo>
                    <a:pt x="91760" y="173372"/>
                  </a:lnTo>
                  <a:cubicBezTo>
                    <a:pt x="95902" y="173503"/>
                    <a:pt x="100143" y="173601"/>
                    <a:pt x="104384" y="173601"/>
                  </a:cubicBezTo>
                  <a:cubicBezTo>
                    <a:pt x="108624" y="173601"/>
                    <a:pt x="112865" y="173503"/>
                    <a:pt x="117007" y="173372"/>
                  </a:cubicBezTo>
                  <a:lnTo>
                    <a:pt x="117007" y="173372"/>
                  </a:lnTo>
                  <a:cubicBezTo>
                    <a:pt x="116746" y="175264"/>
                    <a:pt x="116616" y="177189"/>
                    <a:pt x="116616" y="179146"/>
                  </a:cubicBezTo>
                  <a:lnTo>
                    <a:pt x="116616" y="202339"/>
                  </a:lnTo>
                  <a:lnTo>
                    <a:pt x="92151" y="202339"/>
                  </a:lnTo>
                  <a:lnTo>
                    <a:pt x="92151" y="179146"/>
                  </a:lnTo>
                  <a:cubicBezTo>
                    <a:pt x="92151" y="177189"/>
                    <a:pt x="92021" y="175264"/>
                    <a:pt x="91760" y="173372"/>
                  </a:cubicBezTo>
                  <a:close/>
                  <a:moveTo>
                    <a:pt x="157782" y="144014"/>
                  </a:moveTo>
                  <a:cubicBezTo>
                    <a:pt x="177158" y="144014"/>
                    <a:pt x="192946" y="159770"/>
                    <a:pt x="192946" y="179146"/>
                  </a:cubicBezTo>
                  <a:lnTo>
                    <a:pt x="192946" y="202339"/>
                  </a:lnTo>
                  <a:lnTo>
                    <a:pt x="182051" y="202339"/>
                  </a:lnTo>
                  <a:lnTo>
                    <a:pt x="182051" y="180386"/>
                  </a:lnTo>
                  <a:lnTo>
                    <a:pt x="176017" y="180386"/>
                  </a:lnTo>
                  <a:lnTo>
                    <a:pt x="176017" y="202339"/>
                  </a:lnTo>
                  <a:lnTo>
                    <a:pt x="139548" y="202339"/>
                  </a:lnTo>
                  <a:lnTo>
                    <a:pt x="139548" y="180386"/>
                  </a:lnTo>
                  <a:lnTo>
                    <a:pt x="133513" y="180386"/>
                  </a:lnTo>
                  <a:lnTo>
                    <a:pt x="133513" y="202339"/>
                  </a:lnTo>
                  <a:lnTo>
                    <a:pt x="122618" y="202339"/>
                  </a:lnTo>
                  <a:lnTo>
                    <a:pt x="122618" y="179146"/>
                  </a:lnTo>
                  <a:cubicBezTo>
                    <a:pt x="122618" y="159770"/>
                    <a:pt x="138406" y="144014"/>
                    <a:pt x="157782" y="144014"/>
                  </a:cubicBezTo>
                  <a:close/>
                  <a:moveTo>
                    <a:pt x="107255" y="1"/>
                  </a:moveTo>
                  <a:cubicBezTo>
                    <a:pt x="99806" y="1"/>
                    <a:pt x="92759" y="3355"/>
                    <a:pt x="87845" y="9621"/>
                  </a:cubicBezTo>
                  <a:cubicBezTo>
                    <a:pt x="83311" y="15394"/>
                    <a:pt x="76135" y="18656"/>
                    <a:pt x="76070" y="18689"/>
                  </a:cubicBezTo>
                  <a:lnTo>
                    <a:pt x="69741" y="21494"/>
                  </a:lnTo>
                  <a:lnTo>
                    <a:pt x="76135" y="24202"/>
                  </a:lnTo>
                  <a:cubicBezTo>
                    <a:pt x="78190" y="25082"/>
                    <a:pt x="80212" y="25800"/>
                    <a:pt x="82169" y="26420"/>
                  </a:cubicBezTo>
                  <a:cubicBezTo>
                    <a:pt x="82463" y="33661"/>
                    <a:pt x="85790" y="40120"/>
                    <a:pt x="90912" y="44556"/>
                  </a:cubicBezTo>
                  <a:lnTo>
                    <a:pt x="86736" y="50885"/>
                  </a:lnTo>
                  <a:cubicBezTo>
                    <a:pt x="76037" y="57833"/>
                    <a:pt x="69154" y="69869"/>
                    <a:pt x="69154" y="83113"/>
                  </a:cubicBezTo>
                  <a:lnTo>
                    <a:pt x="69154" y="96650"/>
                  </a:lnTo>
                  <a:cubicBezTo>
                    <a:pt x="64359" y="92312"/>
                    <a:pt x="57966" y="89670"/>
                    <a:pt x="50985" y="89670"/>
                  </a:cubicBezTo>
                  <a:cubicBezTo>
                    <a:pt x="39666" y="89670"/>
                    <a:pt x="29945" y="96618"/>
                    <a:pt x="25868" y="106502"/>
                  </a:cubicBezTo>
                  <a:cubicBezTo>
                    <a:pt x="10177" y="111590"/>
                    <a:pt x="0" y="118571"/>
                    <a:pt x="0" y="127313"/>
                  </a:cubicBezTo>
                  <a:lnTo>
                    <a:pt x="0" y="142677"/>
                  </a:lnTo>
                  <a:cubicBezTo>
                    <a:pt x="0" y="148842"/>
                    <a:pt x="5121" y="154420"/>
                    <a:pt x="15005" y="159183"/>
                  </a:cubicBezTo>
                  <a:cubicBezTo>
                    <a:pt x="11678" y="165087"/>
                    <a:pt x="9819" y="171904"/>
                    <a:pt x="9819" y="179146"/>
                  </a:cubicBezTo>
                  <a:lnTo>
                    <a:pt x="9819" y="208373"/>
                  </a:lnTo>
                  <a:lnTo>
                    <a:pt x="198949" y="208373"/>
                  </a:lnTo>
                  <a:lnTo>
                    <a:pt x="198949" y="179146"/>
                  </a:lnTo>
                  <a:cubicBezTo>
                    <a:pt x="198949" y="171904"/>
                    <a:pt x="197089" y="165087"/>
                    <a:pt x="193762" y="159183"/>
                  </a:cubicBezTo>
                  <a:cubicBezTo>
                    <a:pt x="203646" y="154420"/>
                    <a:pt x="208767" y="148842"/>
                    <a:pt x="208767" y="142677"/>
                  </a:cubicBezTo>
                  <a:lnTo>
                    <a:pt x="208767" y="127313"/>
                  </a:lnTo>
                  <a:cubicBezTo>
                    <a:pt x="208767" y="118571"/>
                    <a:pt x="198590" y="111590"/>
                    <a:pt x="182900" y="106502"/>
                  </a:cubicBezTo>
                  <a:cubicBezTo>
                    <a:pt x="178822" y="96618"/>
                    <a:pt x="169101" y="89670"/>
                    <a:pt x="157782" y="89670"/>
                  </a:cubicBezTo>
                  <a:cubicBezTo>
                    <a:pt x="153509" y="89670"/>
                    <a:pt x="149464" y="90648"/>
                    <a:pt x="145876" y="92410"/>
                  </a:cubicBezTo>
                  <a:lnTo>
                    <a:pt x="145876" y="83113"/>
                  </a:lnTo>
                  <a:cubicBezTo>
                    <a:pt x="145876" y="69935"/>
                    <a:pt x="139026" y="57833"/>
                    <a:pt x="128327" y="50885"/>
                  </a:cubicBezTo>
                  <a:cubicBezTo>
                    <a:pt x="128327" y="50885"/>
                    <a:pt x="124282" y="44752"/>
                    <a:pt x="124151" y="44589"/>
                  </a:cubicBezTo>
                  <a:cubicBezTo>
                    <a:pt x="124151" y="44589"/>
                    <a:pt x="125423" y="43382"/>
                    <a:pt x="125619" y="43154"/>
                  </a:cubicBezTo>
                  <a:cubicBezTo>
                    <a:pt x="130382" y="38261"/>
                    <a:pt x="133122" y="31248"/>
                    <a:pt x="134002" y="24528"/>
                  </a:cubicBezTo>
                  <a:cubicBezTo>
                    <a:pt x="134231" y="22505"/>
                    <a:pt x="134263" y="20385"/>
                    <a:pt x="133839" y="18363"/>
                  </a:cubicBezTo>
                  <a:cubicBezTo>
                    <a:pt x="133611" y="17286"/>
                    <a:pt x="133252" y="16210"/>
                    <a:pt x="132730" y="15231"/>
                  </a:cubicBezTo>
                  <a:cubicBezTo>
                    <a:pt x="131360" y="12589"/>
                    <a:pt x="129338" y="11317"/>
                    <a:pt x="128000" y="10762"/>
                  </a:cubicBezTo>
                  <a:cubicBezTo>
                    <a:pt x="124738" y="6424"/>
                    <a:pt x="121411" y="3716"/>
                    <a:pt x="117334" y="2053"/>
                  </a:cubicBezTo>
                  <a:cubicBezTo>
                    <a:pt x="113997" y="672"/>
                    <a:pt x="110586" y="1"/>
                    <a:pt x="107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5670950" y="1909875"/>
              <a:ext cx="150900" cy="166400"/>
            </a:xfrm>
            <a:custGeom>
              <a:avLst/>
              <a:gdLst/>
              <a:ahLst/>
              <a:cxnLst/>
              <a:rect l="l" t="t" r="r" b="b"/>
              <a:pathLst>
                <a:path w="6036" h="6656" extrusionOk="0">
                  <a:moveTo>
                    <a:pt x="1" y="1"/>
                  </a:moveTo>
                  <a:lnTo>
                    <a:pt x="1" y="6655"/>
                  </a:lnTo>
                  <a:lnTo>
                    <a:pt x="6035" y="6655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5451575" y="1077250"/>
              <a:ext cx="150075" cy="166400"/>
            </a:xfrm>
            <a:custGeom>
              <a:avLst/>
              <a:gdLst/>
              <a:ahLst/>
              <a:cxnLst/>
              <a:rect l="l" t="t" r="r" b="b"/>
              <a:pathLst>
                <a:path w="6003" h="6656" extrusionOk="0">
                  <a:moveTo>
                    <a:pt x="1" y="1"/>
                  </a:moveTo>
                  <a:lnTo>
                    <a:pt x="1" y="6655"/>
                  </a:lnTo>
                  <a:lnTo>
                    <a:pt x="6003" y="6655"/>
                  </a:lnTo>
                  <a:lnTo>
                    <a:pt x="6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5949025" y="559425"/>
              <a:ext cx="150900" cy="166375"/>
            </a:xfrm>
            <a:custGeom>
              <a:avLst/>
              <a:gdLst/>
              <a:ahLst/>
              <a:cxnLst/>
              <a:rect l="l" t="t" r="r" b="b"/>
              <a:pathLst>
                <a:path w="6036" h="6655" extrusionOk="0">
                  <a:moveTo>
                    <a:pt x="1" y="0"/>
                  </a:moveTo>
                  <a:lnTo>
                    <a:pt x="1" y="6655"/>
                  </a:lnTo>
                  <a:lnTo>
                    <a:pt x="6036" y="6655"/>
                  </a:lnTo>
                  <a:lnTo>
                    <a:pt x="6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4805700" y="1388775"/>
              <a:ext cx="150900" cy="167200"/>
            </a:xfrm>
            <a:custGeom>
              <a:avLst/>
              <a:gdLst/>
              <a:ahLst/>
              <a:cxnLst/>
              <a:rect l="l" t="t" r="r" b="b"/>
              <a:pathLst>
                <a:path w="6036" h="6688" extrusionOk="0">
                  <a:moveTo>
                    <a:pt x="1" y="1"/>
                  </a:moveTo>
                  <a:lnTo>
                    <a:pt x="1" y="6688"/>
                  </a:lnTo>
                  <a:lnTo>
                    <a:pt x="6036" y="6688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0"/>
            <p:cNvSpPr/>
            <p:nvPr/>
          </p:nvSpPr>
          <p:spPr>
            <a:xfrm>
              <a:off x="4913350" y="322100"/>
              <a:ext cx="150900" cy="166400"/>
            </a:xfrm>
            <a:custGeom>
              <a:avLst/>
              <a:gdLst/>
              <a:ahLst/>
              <a:cxnLst/>
              <a:rect l="l" t="t" r="r" b="b"/>
              <a:pathLst>
                <a:path w="6036" h="6656" extrusionOk="0">
                  <a:moveTo>
                    <a:pt x="1" y="1"/>
                  </a:moveTo>
                  <a:lnTo>
                    <a:pt x="1" y="6655"/>
                  </a:lnTo>
                  <a:lnTo>
                    <a:pt x="6035" y="6655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1776150" y="1909875"/>
              <a:ext cx="150875" cy="166400"/>
            </a:xfrm>
            <a:custGeom>
              <a:avLst/>
              <a:gdLst/>
              <a:ahLst/>
              <a:cxnLst/>
              <a:rect l="l" t="t" r="r" b="b"/>
              <a:pathLst>
                <a:path w="6035" h="6656" extrusionOk="0">
                  <a:moveTo>
                    <a:pt x="0" y="1"/>
                  </a:moveTo>
                  <a:lnTo>
                    <a:pt x="0" y="6655"/>
                  </a:lnTo>
                  <a:lnTo>
                    <a:pt x="6035" y="6655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1996325" y="1077250"/>
              <a:ext cx="150075" cy="166400"/>
            </a:xfrm>
            <a:custGeom>
              <a:avLst/>
              <a:gdLst/>
              <a:ahLst/>
              <a:cxnLst/>
              <a:rect l="l" t="t" r="r" b="b"/>
              <a:pathLst>
                <a:path w="6003" h="6656" extrusionOk="0">
                  <a:moveTo>
                    <a:pt x="0" y="1"/>
                  </a:moveTo>
                  <a:lnTo>
                    <a:pt x="0" y="6655"/>
                  </a:lnTo>
                  <a:lnTo>
                    <a:pt x="6002" y="6655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0"/>
            <p:cNvSpPr/>
            <p:nvPr/>
          </p:nvSpPr>
          <p:spPr>
            <a:xfrm>
              <a:off x="1498050" y="559425"/>
              <a:ext cx="150900" cy="166375"/>
            </a:xfrm>
            <a:custGeom>
              <a:avLst/>
              <a:gdLst/>
              <a:ahLst/>
              <a:cxnLst/>
              <a:rect l="l" t="t" r="r" b="b"/>
              <a:pathLst>
                <a:path w="6036" h="6655" extrusionOk="0">
                  <a:moveTo>
                    <a:pt x="1" y="0"/>
                  </a:moveTo>
                  <a:lnTo>
                    <a:pt x="1" y="6655"/>
                  </a:lnTo>
                  <a:lnTo>
                    <a:pt x="6035" y="6655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2641375" y="1388775"/>
              <a:ext cx="150900" cy="167200"/>
            </a:xfrm>
            <a:custGeom>
              <a:avLst/>
              <a:gdLst/>
              <a:ahLst/>
              <a:cxnLst/>
              <a:rect l="l" t="t" r="r" b="b"/>
              <a:pathLst>
                <a:path w="6036" h="6688" extrusionOk="0">
                  <a:moveTo>
                    <a:pt x="1" y="1"/>
                  </a:moveTo>
                  <a:lnTo>
                    <a:pt x="1" y="6688"/>
                  </a:lnTo>
                  <a:lnTo>
                    <a:pt x="6035" y="6688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2533725" y="322100"/>
              <a:ext cx="150900" cy="166400"/>
            </a:xfrm>
            <a:custGeom>
              <a:avLst/>
              <a:gdLst/>
              <a:ahLst/>
              <a:cxnLst/>
              <a:rect l="l" t="t" r="r" b="b"/>
              <a:pathLst>
                <a:path w="6036" h="6656" extrusionOk="0">
                  <a:moveTo>
                    <a:pt x="1" y="1"/>
                  </a:moveTo>
                  <a:lnTo>
                    <a:pt x="1" y="6655"/>
                  </a:lnTo>
                  <a:lnTo>
                    <a:pt x="6036" y="6655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30"/>
          <p:cNvSpPr txBox="1">
            <a:spLocks noGrp="1"/>
          </p:cNvSpPr>
          <p:nvPr>
            <p:ph type="subTitle" idx="1"/>
          </p:nvPr>
        </p:nvSpPr>
        <p:spPr>
          <a:xfrm flipH="1">
            <a:off x="712954" y="2848286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</a:rPr>
              <a:t>отслеживать количество свободных ячеек на стеллажах</a:t>
            </a:r>
            <a:endParaRPr lang="en-US" sz="1200" dirty="0">
              <a:solidFill>
                <a:schemeClr val="lt1"/>
              </a:solidFill>
            </a:endParaRPr>
          </a:p>
        </p:txBody>
      </p:sp>
      <p:sp>
        <p:nvSpPr>
          <p:cNvPr id="267" name="Google Shape;267;p30"/>
          <p:cNvSpPr txBox="1">
            <a:spLocks noGrp="1"/>
          </p:cNvSpPr>
          <p:nvPr>
            <p:ph type="subTitle" idx="4"/>
          </p:nvPr>
        </p:nvSpPr>
        <p:spPr>
          <a:xfrm flipH="1">
            <a:off x="3572404" y="2848286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</a:rPr>
              <a:t>оценивать среднее время нахождения транспортного средства в очереди</a:t>
            </a:r>
            <a:endParaRPr lang="en-US" sz="1200" dirty="0">
              <a:solidFill>
                <a:schemeClr val="lt1"/>
              </a:solidFill>
            </a:endParaRPr>
          </a:p>
        </p:txBody>
      </p:sp>
      <p:sp>
        <p:nvSpPr>
          <p:cNvPr id="269" name="Google Shape;269;p30"/>
          <p:cNvSpPr txBox="1">
            <a:spLocks noGrp="1"/>
          </p:cNvSpPr>
          <p:nvPr>
            <p:ph type="subTitle" idx="6"/>
          </p:nvPr>
        </p:nvSpPr>
        <p:spPr>
          <a:xfrm flipH="1">
            <a:off x="6425379" y="2848286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оценивать загруженность работников каждого цеха.</a:t>
            </a:r>
            <a:endParaRPr lang="en-US" sz="1200" dirty="0"/>
          </a:p>
        </p:txBody>
      </p:sp>
      <p:grpSp>
        <p:nvGrpSpPr>
          <p:cNvPr id="270" name="Google Shape;270;p30"/>
          <p:cNvGrpSpPr/>
          <p:nvPr/>
        </p:nvGrpSpPr>
        <p:grpSpPr>
          <a:xfrm>
            <a:off x="4441874" y="2108673"/>
            <a:ext cx="270538" cy="270876"/>
            <a:chOff x="1193875" y="238125"/>
            <a:chExt cx="5212675" cy="5219200"/>
          </a:xfrm>
        </p:grpSpPr>
        <p:sp>
          <p:nvSpPr>
            <p:cNvPr id="271" name="Google Shape;271;p30"/>
            <p:cNvSpPr/>
            <p:nvPr/>
          </p:nvSpPr>
          <p:spPr>
            <a:xfrm>
              <a:off x="4900300" y="521100"/>
              <a:ext cx="576575" cy="430600"/>
            </a:xfrm>
            <a:custGeom>
              <a:avLst/>
              <a:gdLst/>
              <a:ahLst/>
              <a:cxnLst/>
              <a:rect l="l" t="t" r="r" b="b"/>
              <a:pathLst>
                <a:path w="23063" h="17224" extrusionOk="0">
                  <a:moveTo>
                    <a:pt x="1" y="0"/>
                  </a:moveTo>
                  <a:lnTo>
                    <a:pt x="1" y="6035"/>
                  </a:lnTo>
                  <a:lnTo>
                    <a:pt x="17028" y="6035"/>
                  </a:lnTo>
                  <a:lnTo>
                    <a:pt x="17028" y="17223"/>
                  </a:lnTo>
                  <a:lnTo>
                    <a:pt x="23063" y="17223"/>
                  </a:lnTo>
                  <a:lnTo>
                    <a:pt x="230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5326000" y="1152275"/>
              <a:ext cx="150875" cy="150075"/>
            </a:xfrm>
            <a:custGeom>
              <a:avLst/>
              <a:gdLst/>
              <a:ahLst/>
              <a:cxnLst/>
              <a:rect l="l" t="t" r="r" b="b"/>
              <a:pathLst>
                <a:path w="6035" h="6003" extrusionOk="0">
                  <a:moveTo>
                    <a:pt x="0" y="1"/>
                  </a:moveTo>
                  <a:lnTo>
                    <a:pt x="0" y="6003"/>
                  </a:lnTo>
                  <a:lnTo>
                    <a:pt x="6035" y="6003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3565350" y="5048725"/>
              <a:ext cx="1194725" cy="150900"/>
            </a:xfrm>
            <a:custGeom>
              <a:avLst/>
              <a:gdLst/>
              <a:ahLst/>
              <a:cxnLst/>
              <a:rect l="l" t="t" r="r" b="b"/>
              <a:pathLst>
                <a:path w="47789" h="6036" extrusionOk="0">
                  <a:moveTo>
                    <a:pt x="0" y="1"/>
                  </a:moveTo>
                  <a:lnTo>
                    <a:pt x="0" y="6035"/>
                  </a:lnTo>
                  <a:lnTo>
                    <a:pt x="47788" y="6035"/>
                  </a:lnTo>
                  <a:lnTo>
                    <a:pt x="47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5019375" y="5048725"/>
              <a:ext cx="173725" cy="150900"/>
            </a:xfrm>
            <a:custGeom>
              <a:avLst/>
              <a:gdLst/>
              <a:ahLst/>
              <a:cxnLst/>
              <a:rect l="l" t="t" r="r" b="b"/>
              <a:pathLst>
                <a:path w="6949" h="6036" extrusionOk="0">
                  <a:moveTo>
                    <a:pt x="0" y="1"/>
                  </a:moveTo>
                  <a:lnTo>
                    <a:pt x="0" y="6035"/>
                  </a:lnTo>
                  <a:lnTo>
                    <a:pt x="6948" y="6035"/>
                  </a:lnTo>
                  <a:lnTo>
                    <a:pt x="69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1193875" y="238125"/>
              <a:ext cx="5212675" cy="5219200"/>
            </a:xfrm>
            <a:custGeom>
              <a:avLst/>
              <a:gdLst/>
              <a:ahLst/>
              <a:cxnLst/>
              <a:rect l="l" t="t" r="r" b="b"/>
              <a:pathLst>
                <a:path w="208507" h="208768" extrusionOk="0">
                  <a:moveTo>
                    <a:pt x="67132" y="10275"/>
                  </a:moveTo>
                  <a:lnTo>
                    <a:pt x="67132" y="41558"/>
                  </a:lnTo>
                  <a:lnTo>
                    <a:pt x="35882" y="41558"/>
                  </a:lnTo>
                  <a:lnTo>
                    <a:pt x="67132" y="10275"/>
                  </a:lnTo>
                  <a:close/>
                  <a:moveTo>
                    <a:pt x="25607" y="85758"/>
                  </a:moveTo>
                  <a:lnTo>
                    <a:pt x="25607" y="106961"/>
                  </a:lnTo>
                  <a:lnTo>
                    <a:pt x="9330" y="96359"/>
                  </a:lnTo>
                  <a:lnTo>
                    <a:pt x="25607" y="85758"/>
                  </a:lnTo>
                  <a:close/>
                  <a:moveTo>
                    <a:pt x="182639" y="85758"/>
                  </a:moveTo>
                  <a:cubicBezTo>
                    <a:pt x="189489" y="90194"/>
                    <a:pt x="195328" y="93945"/>
                    <a:pt x="199112" y="96392"/>
                  </a:cubicBezTo>
                  <a:cubicBezTo>
                    <a:pt x="195361" y="98838"/>
                    <a:pt x="189555" y="102589"/>
                    <a:pt x="182639" y="107058"/>
                  </a:cubicBezTo>
                  <a:lnTo>
                    <a:pt x="182639" y="85758"/>
                  </a:lnTo>
                  <a:close/>
                  <a:moveTo>
                    <a:pt x="176604" y="6035"/>
                  </a:moveTo>
                  <a:lnTo>
                    <a:pt x="176604" y="110973"/>
                  </a:lnTo>
                  <a:cubicBezTo>
                    <a:pt x="158924" y="122455"/>
                    <a:pt x="136352" y="137101"/>
                    <a:pt x="120857" y="147181"/>
                  </a:cubicBezTo>
                  <a:lnTo>
                    <a:pt x="104123" y="136286"/>
                  </a:lnTo>
                  <a:lnTo>
                    <a:pt x="87356" y="147213"/>
                  </a:lnTo>
                  <a:lnTo>
                    <a:pt x="31609" y="110875"/>
                  </a:lnTo>
                  <a:lnTo>
                    <a:pt x="31609" y="47560"/>
                  </a:lnTo>
                  <a:lnTo>
                    <a:pt x="73167" y="47560"/>
                  </a:lnTo>
                  <a:lnTo>
                    <a:pt x="73167" y="6035"/>
                  </a:lnTo>
                  <a:close/>
                  <a:moveTo>
                    <a:pt x="6035" y="101383"/>
                  </a:moveTo>
                  <a:lnTo>
                    <a:pt x="81844" y="150802"/>
                  </a:lnTo>
                  <a:lnTo>
                    <a:pt x="6035" y="200188"/>
                  </a:lnTo>
                  <a:lnTo>
                    <a:pt x="6035" y="101383"/>
                  </a:lnTo>
                  <a:close/>
                  <a:moveTo>
                    <a:pt x="202472" y="101383"/>
                  </a:moveTo>
                  <a:lnTo>
                    <a:pt x="202472" y="200221"/>
                  </a:lnTo>
                  <a:lnTo>
                    <a:pt x="126402" y="150769"/>
                  </a:lnTo>
                  <a:cubicBezTo>
                    <a:pt x="150476" y="135111"/>
                    <a:pt x="189196" y="109994"/>
                    <a:pt x="202472" y="101383"/>
                  </a:cubicBezTo>
                  <a:close/>
                  <a:moveTo>
                    <a:pt x="104123" y="143495"/>
                  </a:moveTo>
                  <a:lnTo>
                    <a:pt x="195328" y="202732"/>
                  </a:lnTo>
                  <a:lnTo>
                    <a:pt x="13146" y="202732"/>
                  </a:lnTo>
                  <a:lnTo>
                    <a:pt x="104123" y="143495"/>
                  </a:lnTo>
                  <a:close/>
                  <a:moveTo>
                    <a:pt x="68894" y="0"/>
                  </a:moveTo>
                  <a:lnTo>
                    <a:pt x="25607" y="43319"/>
                  </a:lnTo>
                  <a:lnTo>
                    <a:pt x="25607" y="78581"/>
                  </a:lnTo>
                  <a:lnTo>
                    <a:pt x="0" y="95250"/>
                  </a:lnTo>
                  <a:lnTo>
                    <a:pt x="0" y="208767"/>
                  </a:lnTo>
                  <a:lnTo>
                    <a:pt x="208507" y="208767"/>
                  </a:lnTo>
                  <a:lnTo>
                    <a:pt x="208507" y="95217"/>
                  </a:lnTo>
                  <a:lnTo>
                    <a:pt x="207104" y="94337"/>
                  </a:lnTo>
                  <a:cubicBezTo>
                    <a:pt x="206974" y="94239"/>
                    <a:pt x="196437" y="87552"/>
                    <a:pt x="182639" y="78581"/>
                  </a:cubicBezTo>
                  <a:lnTo>
                    <a:pt x="18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269;p30">
            <a:extLst>
              <a:ext uri="{FF2B5EF4-FFF2-40B4-BE49-F238E27FC236}">
                <a16:creationId xmlns:a16="http://schemas.microsoft.com/office/drawing/2014/main" id="{E85C37AD-25E7-45C4-AB06-F27E4A0FB8C6}"/>
              </a:ext>
            </a:extLst>
          </p:cNvPr>
          <p:cNvSpPr txBox="1">
            <a:spLocks/>
          </p:cNvSpPr>
          <p:nvPr/>
        </p:nvSpPr>
        <p:spPr>
          <a:xfrm flipH="1">
            <a:off x="98939" y="320385"/>
            <a:ext cx="2673121" cy="859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ExtraLight"/>
              <a:buNone/>
              <a:defRPr sz="9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ExtraLight"/>
              <a:buNone/>
              <a:defRPr sz="9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ExtraLight"/>
              <a:buNone/>
              <a:defRPr sz="9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ExtraLight"/>
              <a:buNone/>
              <a:defRPr sz="9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ExtraLight"/>
              <a:buNone/>
              <a:defRPr sz="9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ExtraLight"/>
              <a:buNone/>
              <a:defRPr sz="9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ExtraLight"/>
              <a:buNone/>
              <a:defRPr sz="9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ExtraLight"/>
              <a:buNone/>
              <a:defRPr sz="9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ExtraLight"/>
              <a:buNone/>
              <a:defRPr sz="9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pPr marL="0" indent="0" algn="l"/>
            <a:r>
              <a:rPr lang="ru-RU" sz="1050" dirty="0">
                <a:solidFill>
                  <a:schemeClr val="bg1"/>
                </a:solidFill>
              </a:rPr>
              <a:t>необходимо разработать готовое решение для определения оптимального штата погрузчиков и других складских ресурсов для эффективного функционирования склада в условиях неравномерного графика прибытия/отправления грузовых автомобилей.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</a:rPr>
              <a:t>Для достижения поставленной цели необходимо решить следующие задачи:</a:t>
            </a:r>
            <a:endParaRPr lang="en-US" dirty="0">
              <a:solidFill>
                <a:schemeClr val="lt1"/>
              </a:solidFill>
            </a:endParaRPr>
          </a:p>
        </p:txBody>
      </p:sp>
      <p:cxnSp>
        <p:nvCxnSpPr>
          <p:cNvPr id="124" name="Google Shape;124;p23"/>
          <p:cNvCxnSpPr/>
          <p:nvPr/>
        </p:nvCxnSpPr>
        <p:spPr>
          <a:xfrm>
            <a:off x="58712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" name="Google Shape;125;p23"/>
          <p:cNvCxnSpPr/>
          <p:nvPr/>
        </p:nvCxnSpPr>
        <p:spPr>
          <a:xfrm>
            <a:off x="32495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" name="Google Shape;126;p23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Изучить</a:t>
            </a:r>
            <a:endParaRPr lang="en-US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Построить </a:t>
            </a:r>
            <a:endParaRPr dirty="0"/>
          </a:p>
        </p:txBody>
      </p:sp>
      <p:sp>
        <p:nvSpPr>
          <p:cNvPr id="129" name="Google Shape;129;p23"/>
          <p:cNvSpPr txBox="1">
            <a:spLocks noGrp="1"/>
          </p:cNvSpPr>
          <p:nvPr>
            <p:ph type="subTitle" idx="1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принцип работы склада;</a:t>
            </a:r>
            <a:endParaRPr lang="en-US" dirty="0"/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 idx="14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2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имитационную модель;</a:t>
            </a:r>
            <a:endParaRPr lang="en-US" dirty="0"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 idx="15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сбор статистики</a:t>
            </a:r>
            <a:endParaRPr lang="en-US" dirty="0"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 idx="16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6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работу склада при различных входных параметрах;</a:t>
            </a:r>
            <a:endParaRPr lang="en-US" dirty="0"/>
          </a:p>
        </p:txBody>
      </p:sp>
      <p:sp>
        <p:nvSpPr>
          <p:cNvPr id="136" name="Google Shape;136;p23"/>
          <p:cNvSpPr txBox="1">
            <a:spLocks noGrp="1"/>
          </p:cNvSpPr>
          <p:nvPr>
            <p:ph type="ctrTitle" idx="7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Смоделировать</a:t>
            </a:r>
            <a:endParaRPr dirty="0"/>
          </a:p>
        </p:txBody>
      </p:sp>
      <p:sp>
        <p:nvSpPr>
          <p:cNvPr id="137" name="Google Shape;137;p23"/>
          <p:cNvSpPr txBox="1">
            <a:spLocks noGrp="1"/>
          </p:cNvSpPr>
          <p:nvPr>
            <p:ph type="title" idx="17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8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полученные результаты;</a:t>
            </a:r>
            <a:endParaRPr lang="en-US" dirty="0"/>
          </a:p>
        </p:txBody>
      </p:sp>
      <p:sp>
        <p:nvSpPr>
          <p:cNvPr id="139" name="Google Shape;139;p23"/>
          <p:cNvSpPr txBox="1">
            <a:spLocks noGrp="1"/>
          </p:cNvSpPr>
          <p:nvPr>
            <p:ph type="ctrTitle" idx="9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Проанализировать </a:t>
            </a:r>
            <a:endParaRPr lang="en-US" dirty="0"/>
          </a:p>
        </p:txBody>
      </p:sp>
      <p:sp>
        <p:nvSpPr>
          <p:cNvPr id="140" name="Google Shape;140;p23"/>
          <p:cNvSpPr txBox="1">
            <a:spLocks noGrp="1"/>
          </p:cNvSpPr>
          <p:nvPr>
            <p:ph type="title" idx="18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41" name="Google Shape;141;p23"/>
          <p:cNvCxnSpPr/>
          <p:nvPr/>
        </p:nvCxnSpPr>
        <p:spPr>
          <a:xfrm>
            <a:off x="4572025" y="35188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23"/>
          <p:cNvSpPr/>
          <p:nvPr/>
        </p:nvSpPr>
        <p:spPr>
          <a:xfrm rot="899825">
            <a:off x="-1428364" y="3728917"/>
            <a:ext cx="2950497" cy="231666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3"/>
          <p:cNvSpPr/>
          <p:nvPr/>
        </p:nvSpPr>
        <p:spPr>
          <a:xfrm rot="-3036684">
            <a:off x="7582353" y="4618566"/>
            <a:ext cx="2950470" cy="231674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A6E5BDF-F3FE-47F4-B43E-9B3539080660}"/>
              </a:ext>
            </a:extLst>
          </p:cNvPr>
          <p:cNvSpPr>
            <a:spLocks noGrp="1"/>
          </p:cNvSpPr>
          <p:nvPr>
            <p:ph type="ctrTitle" idx="5"/>
          </p:nvPr>
        </p:nvSpPr>
        <p:spPr/>
        <p:txBody>
          <a:bodyPr/>
          <a:lstStyle/>
          <a:p>
            <a:r>
              <a:rPr lang="ru-RU" dirty="0"/>
              <a:t>Организовать</a:t>
            </a:r>
          </a:p>
        </p:txBody>
      </p:sp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6"/>
          <p:cNvSpPr/>
          <p:nvPr/>
        </p:nvSpPr>
        <p:spPr>
          <a:xfrm flipH="1">
            <a:off x="-1004887" y="-447675"/>
            <a:ext cx="8239125" cy="4857750"/>
          </a:xfrm>
          <a:custGeom>
            <a:avLst/>
            <a:gdLst/>
            <a:ahLst/>
            <a:cxnLst/>
            <a:rect l="l" t="t" r="r" b="b"/>
            <a:pathLst>
              <a:path w="329565" h="194310" extrusionOk="0">
                <a:moveTo>
                  <a:pt x="0" y="0"/>
                </a:moveTo>
                <a:lnTo>
                  <a:pt x="33147" y="107442"/>
                </a:lnTo>
                <a:lnTo>
                  <a:pt x="74295" y="118110"/>
                </a:lnTo>
                <a:lnTo>
                  <a:pt x="134493" y="194310"/>
                </a:lnTo>
                <a:lnTo>
                  <a:pt x="329565" y="180594"/>
                </a:lnTo>
                <a:lnTo>
                  <a:pt x="308229" y="11430"/>
                </a:lnTo>
                <a:close/>
              </a:path>
            </a:pathLst>
          </a:cu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81" name="Google Shape;381;p36"/>
          <p:cNvSpPr txBox="1"/>
          <p:nvPr/>
        </p:nvSpPr>
        <p:spPr>
          <a:xfrm flipH="1">
            <a:off x="128692" y="613410"/>
            <a:ext cx="4159745" cy="3615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Складское помещение состоит из n погрузчиков и их водителей, которые временно разгружают товар в k двухуровневых ячеек, а далее перемещают их на производство.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На территории склада имеется m парковочных мест и зона разгрузки грузовиков, которые прибывают с интенсивностью λ и привозят	некое количество ящиков, которое соответствует дискретному равномерному распределению.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По прибытию грузовика в зону отгрузки нужное количество погрузчиков выезжает из паркинга со скоростью 0.1 м/с и распоряжается грузом.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Если зона отгрузки занята, то новоприбывший грузовик становится на парковку на территории склада и ожидает своей очереди.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Если закончились парковочные места или места для хранения грузов, то склад перестаёт функционировать.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382" name="Google Shape;382;p36"/>
          <p:cNvSpPr txBox="1">
            <a:spLocks noGrp="1"/>
          </p:cNvSpPr>
          <p:nvPr>
            <p:ph type="ctrTitle"/>
          </p:nvPr>
        </p:nvSpPr>
        <p:spPr>
          <a:xfrm>
            <a:off x="6793000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Исходные данные</a:t>
            </a:r>
            <a:endParaRPr sz="1800" b="1" dirty="0"/>
          </a:p>
        </p:txBody>
      </p:sp>
      <p:pic>
        <p:nvPicPr>
          <p:cNvPr id="4100" name="Picture 4" descr="ИСХОДНЫЕ ДАННЫЕ ДЛЯ ПРОЕКТИРОВАНИЯ">
            <a:extLst>
              <a:ext uri="{FF2B5EF4-FFF2-40B4-BE49-F238E27FC236}">
                <a16:creationId xmlns:a16="http://schemas.microsoft.com/office/drawing/2014/main" id="{B0D071D4-4A82-4DE7-B480-EB20F73E5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63046">
            <a:off x="4745106" y="1761711"/>
            <a:ext cx="40005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Входные переменные</a:t>
            </a:r>
            <a:endParaRPr sz="1800" b="1" dirty="0"/>
          </a:p>
        </p:txBody>
      </p:sp>
      <p:sp>
        <p:nvSpPr>
          <p:cNvPr id="164" name="Google Shape;164;p26"/>
          <p:cNvSpPr/>
          <p:nvPr/>
        </p:nvSpPr>
        <p:spPr>
          <a:xfrm>
            <a:off x="1214832" y="2313049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2808275" y="1480725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6"/>
          <p:cNvSpPr/>
          <p:nvPr/>
        </p:nvSpPr>
        <p:spPr>
          <a:xfrm>
            <a:off x="4402902" y="2313049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7" name="Google Shape;167;p26"/>
          <p:cNvSpPr/>
          <p:nvPr/>
        </p:nvSpPr>
        <p:spPr>
          <a:xfrm>
            <a:off x="5995668" y="1480725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ctrTitle" idx="2"/>
          </p:nvPr>
        </p:nvSpPr>
        <p:spPr>
          <a:xfrm flipH="1">
            <a:off x="1546606" y="2606423"/>
            <a:ext cx="1314886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</a:rPr>
              <a:t>Интенсивность прибытия грузовиков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69" name="Google Shape;169;p26"/>
          <p:cNvSpPr txBox="1">
            <a:spLocks noGrp="1"/>
          </p:cNvSpPr>
          <p:nvPr>
            <p:ph type="subTitle" idx="1"/>
          </p:nvPr>
        </p:nvSpPr>
        <p:spPr>
          <a:xfrm flipH="1">
            <a:off x="1432475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5400" dirty="0">
                <a:solidFill>
                  <a:schemeClr val="lt1"/>
                </a:solidFill>
              </a:rPr>
              <a:t>λ </a:t>
            </a:r>
            <a:endParaRPr lang="en-US" sz="54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400" dirty="0">
              <a:solidFill>
                <a:schemeClr val="lt1"/>
              </a:solidFill>
            </a:endParaRPr>
          </a:p>
        </p:txBody>
      </p:sp>
      <p:sp>
        <p:nvSpPr>
          <p:cNvPr id="170" name="Google Shape;170;p26"/>
          <p:cNvSpPr txBox="1">
            <a:spLocks noGrp="1"/>
          </p:cNvSpPr>
          <p:nvPr>
            <p:ph type="ctrTitle" idx="3"/>
          </p:nvPr>
        </p:nvSpPr>
        <p:spPr>
          <a:xfrm flipH="1">
            <a:off x="4806785" y="2606423"/>
            <a:ext cx="1144516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</a:rPr>
              <a:t>Количество</a:t>
            </a:r>
            <a:br>
              <a:rPr lang="ru-RU" dirty="0">
                <a:solidFill>
                  <a:schemeClr val="lt1"/>
                </a:solidFill>
              </a:rPr>
            </a:br>
            <a:r>
              <a:rPr lang="ru-RU" dirty="0">
                <a:solidFill>
                  <a:schemeClr val="lt1"/>
                </a:solidFill>
              </a:rPr>
              <a:t>парковочных мест</a:t>
            </a:r>
          </a:p>
        </p:txBody>
      </p:sp>
      <p:sp>
        <p:nvSpPr>
          <p:cNvPr id="171" name="Google Shape;171;p26"/>
          <p:cNvSpPr txBox="1">
            <a:spLocks noGrp="1"/>
          </p:cNvSpPr>
          <p:nvPr>
            <p:ph type="subTitle" idx="4"/>
          </p:nvPr>
        </p:nvSpPr>
        <p:spPr>
          <a:xfrm flipH="1">
            <a:off x="4620550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solidFill>
                  <a:schemeClr val="bg1"/>
                </a:solidFill>
              </a:rPr>
              <a:t>m</a:t>
            </a:r>
            <a:r>
              <a:rPr lang="el-GR" sz="5400" b="1" dirty="0">
                <a:solidFill>
                  <a:schemeClr val="lt1"/>
                </a:solidFill>
              </a:rPr>
              <a:t> </a:t>
            </a:r>
            <a:endParaRPr lang="en-US" sz="5400" b="1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1" dirty="0">
              <a:solidFill>
                <a:schemeClr val="lt1"/>
              </a:solidFill>
            </a:endParaRPr>
          </a:p>
        </p:txBody>
      </p:sp>
      <p:sp>
        <p:nvSpPr>
          <p:cNvPr id="172" name="Google Shape;172;p26"/>
          <p:cNvSpPr txBox="1">
            <a:spLocks noGrp="1"/>
          </p:cNvSpPr>
          <p:nvPr>
            <p:ph type="ctrTitle" idx="5"/>
          </p:nvPr>
        </p:nvSpPr>
        <p:spPr>
          <a:xfrm flipH="1">
            <a:off x="3257125" y="1763240"/>
            <a:ext cx="1049832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Количество</a:t>
            </a:r>
            <a:br>
              <a:rPr lang="ru-RU" dirty="0"/>
            </a:br>
            <a:r>
              <a:rPr lang="ru-RU" dirty="0"/>
              <a:t>погрузчиков</a:t>
            </a:r>
            <a:endParaRPr dirty="0"/>
          </a:p>
        </p:txBody>
      </p:sp>
      <p:sp>
        <p:nvSpPr>
          <p:cNvPr id="173" name="Google Shape;173;p26"/>
          <p:cNvSpPr txBox="1">
            <a:spLocks noGrp="1"/>
          </p:cNvSpPr>
          <p:nvPr>
            <p:ph type="subTitle" idx="6"/>
          </p:nvPr>
        </p:nvSpPr>
        <p:spPr>
          <a:xfrm flipH="1">
            <a:off x="302651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solidFill>
                  <a:schemeClr val="tx1"/>
                </a:solidFill>
              </a:rPr>
              <a:t>n</a:t>
            </a:r>
            <a:endParaRPr lang="el-GR" sz="5400" b="1" dirty="0">
              <a:solidFill>
                <a:schemeClr val="tx1"/>
              </a:solidFill>
            </a:endParaRPr>
          </a:p>
        </p:txBody>
      </p:sp>
      <p:sp>
        <p:nvSpPr>
          <p:cNvPr id="174" name="Google Shape;174;p26"/>
          <p:cNvSpPr txBox="1">
            <a:spLocks noGrp="1"/>
          </p:cNvSpPr>
          <p:nvPr>
            <p:ph type="ctrTitle" idx="7"/>
          </p:nvPr>
        </p:nvSpPr>
        <p:spPr>
          <a:xfrm flipH="1">
            <a:off x="644517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Количество</a:t>
            </a:r>
            <a:br>
              <a:rPr lang="ru-RU" dirty="0"/>
            </a:br>
            <a:r>
              <a:rPr lang="ru-RU" dirty="0"/>
              <a:t>ячеек</a:t>
            </a:r>
            <a:endParaRPr lang="en-US" dirty="0"/>
          </a:p>
        </p:txBody>
      </p:sp>
      <p:sp>
        <p:nvSpPr>
          <p:cNvPr id="175" name="Google Shape;175;p26"/>
          <p:cNvSpPr txBox="1">
            <a:spLocks noGrp="1"/>
          </p:cNvSpPr>
          <p:nvPr>
            <p:ph type="subTitle" idx="8"/>
          </p:nvPr>
        </p:nvSpPr>
        <p:spPr>
          <a:xfrm flipH="1">
            <a:off x="621456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solidFill>
                  <a:schemeClr val="tx1"/>
                </a:solidFill>
              </a:rPr>
              <a:t>k</a:t>
            </a:r>
            <a:endParaRPr lang="el-GR" sz="5400" b="1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1" dirty="0"/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Таблица 12">
            <a:extLst>
              <a:ext uri="{FF2B5EF4-FFF2-40B4-BE49-F238E27FC236}">
                <a16:creationId xmlns:a16="http://schemas.microsoft.com/office/drawing/2014/main" id="{EBF8AE76-B1F2-4B6C-89FF-552CD05BF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166490"/>
              </p:ext>
            </p:extLst>
          </p:nvPr>
        </p:nvGraphicFramePr>
        <p:xfrm>
          <a:off x="1022775" y="913188"/>
          <a:ext cx="5682824" cy="4064070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2710518">
                  <a:extLst>
                    <a:ext uri="{9D8B030D-6E8A-4147-A177-3AD203B41FA5}">
                      <a16:colId xmlns:a16="http://schemas.microsoft.com/office/drawing/2014/main" val="3701090511"/>
                    </a:ext>
                  </a:extLst>
                </a:gridCol>
                <a:gridCol w="1486153">
                  <a:extLst>
                    <a:ext uri="{9D8B030D-6E8A-4147-A177-3AD203B41FA5}">
                      <a16:colId xmlns:a16="http://schemas.microsoft.com/office/drawing/2014/main" val="2829304519"/>
                    </a:ext>
                  </a:extLst>
                </a:gridCol>
                <a:gridCol w="1486153">
                  <a:extLst>
                    <a:ext uri="{9D8B030D-6E8A-4147-A177-3AD203B41FA5}">
                      <a16:colId xmlns:a16="http://schemas.microsoft.com/office/drawing/2014/main" val="4056320341"/>
                    </a:ext>
                  </a:extLst>
                </a:gridCol>
              </a:tblGrid>
              <a:tr h="318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 dirty="0">
                          <a:effectLst/>
                        </a:rPr>
                        <a:t>Выходная переменная</a:t>
                      </a:r>
                      <a:endParaRPr lang="ru-RU" sz="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Где отображается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Вид отображения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993471931"/>
                  </a:ext>
                </a:extLst>
              </a:tr>
              <a:tr h="35646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Загруженность работников склада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900" dirty="0">
                          <a:effectLst/>
                        </a:rPr>
                        <a:t>chart</a:t>
                      </a:r>
                      <a:endParaRPr lang="ru-RU" sz="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Столбиковая диаграмма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2490064730"/>
                  </a:ext>
                </a:extLst>
              </a:tr>
              <a:tr h="35646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Количество занятых ячеек на складе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900">
                          <a:effectLst/>
                        </a:rPr>
                        <a:t>chart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Столбиковая диаграмма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1013614123"/>
                  </a:ext>
                </a:extLst>
              </a:tr>
              <a:tr h="35646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Среднее ожидание машины в очереди на складе (мин)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900">
                          <a:effectLst/>
                        </a:rPr>
                        <a:t>chart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Столбиковая диаграмма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1664000305"/>
                  </a:ext>
                </a:extLst>
              </a:tr>
              <a:tr h="35646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900">
                          <a:effectLst/>
                        </a:rPr>
                        <a:t>max</a:t>
                      </a:r>
                      <a:r>
                        <a:rPr lang="ru-RU" sz="900">
                          <a:effectLst/>
                        </a:rPr>
                        <a:t>_</a:t>
                      </a:r>
                      <a:r>
                        <a:rPr lang="en-US" sz="900">
                          <a:effectLst/>
                        </a:rPr>
                        <a:t>p </a:t>
                      </a:r>
                      <a:r>
                        <a:rPr lang="ru-RU" sz="900">
                          <a:effectLst/>
                        </a:rPr>
                        <a:t>(максимальное число занятых ячеек)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Переменная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Число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3724651605"/>
                  </a:ext>
                </a:extLst>
              </a:tr>
              <a:tr h="35646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count_trucks (количество прибывших грузовиков)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Переменная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Число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4198930094"/>
                  </a:ext>
                </a:extLst>
              </a:tr>
              <a:tr h="35646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model_N_queue (среднее число грузовиков в очереди)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Переменная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Число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2162297516"/>
                  </a:ext>
                </a:extLst>
              </a:tr>
              <a:tr h="35646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900">
                          <a:effectLst/>
                        </a:rPr>
                        <a:t>delayTime</a:t>
                      </a:r>
                      <a:r>
                        <a:rPr lang="ru-RU" sz="900">
                          <a:effectLst/>
                        </a:rPr>
                        <a:t> (время прибывания на парковке)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Переменная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Число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670516264"/>
                  </a:ext>
                </a:extLst>
              </a:tr>
              <a:tr h="35646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unloadingTime (время пребывания на разгрузке)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Переменная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Число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168423988"/>
                  </a:ext>
                </a:extLst>
              </a:tr>
              <a:tr h="35646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av_time_of_work (средняя загруженность работников)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Переменная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Число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3283139995"/>
                  </a:ext>
                </a:extLst>
              </a:tr>
              <a:tr h="38429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Count_agent_queue (среднее время прибывания на парковке)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>
                          <a:effectLst/>
                        </a:rPr>
                        <a:t>Статистика</a:t>
                      </a:r>
                      <a:endParaRPr lang="ru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900" dirty="0">
                          <a:effectLst/>
                        </a:rPr>
                        <a:t>Число</a:t>
                      </a:r>
                      <a:endParaRPr lang="ru-RU" sz="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/>
                </a:tc>
                <a:extLst>
                  <a:ext uri="{0D108BD9-81ED-4DB2-BD59-A6C34878D82A}">
                    <a16:rowId xmlns:a16="http://schemas.microsoft.com/office/drawing/2014/main" val="3310396467"/>
                  </a:ext>
                </a:extLst>
              </a:tr>
            </a:tbl>
          </a:graphicData>
        </a:graphic>
      </p:graphicFrame>
      <p:sp>
        <p:nvSpPr>
          <p:cNvPr id="14" name="Google Shape;163;p26">
            <a:extLst>
              <a:ext uri="{FF2B5EF4-FFF2-40B4-BE49-F238E27FC236}">
                <a16:creationId xmlns:a16="http://schemas.microsoft.com/office/drawing/2014/main" id="{884C971C-84D8-4BD3-BFCE-DFD7AEE0337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Выходные переменные</a:t>
            </a:r>
            <a:endParaRPr sz="1800" b="1" dirty="0"/>
          </a:p>
        </p:txBody>
      </p:sp>
    </p:spTree>
    <p:extLst>
      <p:ext uri="{BB962C8B-B14F-4D97-AF65-F5344CB8AC3E}">
        <p14:creationId xmlns:p14="http://schemas.microsoft.com/office/powerpoint/2010/main" val="172293176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39"/>
          <p:cNvGrpSpPr/>
          <p:nvPr/>
        </p:nvGrpSpPr>
        <p:grpSpPr>
          <a:xfrm>
            <a:off x="1247650" y="1865873"/>
            <a:ext cx="6788675" cy="1557238"/>
            <a:chOff x="1247650" y="1865873"/>
            <a:chExt cx="6788675" cy="1557238"/>
          </a:xfrm>
        </p:grpSpPr>
        <p:grpSp>
          <p:nvGrpSpPr>
            <p:cNvPr id="415" name="Google Shape;415;p39"/>
            <p:cNvGrpSpPr/>
            <p:nvPr/>
          </p:nvGrpSpPr>
          <p:grpSpPr>
            <a:xfrm>
              <a:off x="1247650" y="1865873"/>
              <a:ext cx="6648477" cy="1557238"/>
              <a:chOff x="1247650" y="2075423"/>
              <a:chExt cx="6648477" cy="1557238"/>
            </a:xfrm>
          </p:grpSpPr>
          <p:sp>
            <p:nvSpPr>
              <p:cNvPr id="416" name="Google Shape;416;p39"/>
              <p:cNvSpPr/>
              <p:nvPr/>
            </p:nvSpPr>
            <p:spPr>
              <a:xfrm>
                <a:off x="6633862" y="2075423"/>
                <a:ext cx="953444" cy="825696"/>
              </a:xfrm>
              <a:custGeom>
                <a:avLst/>
                <a:gdLst/>
                <a:ahLst/>
                <a:cxnLst/>
                <a:rect l="l" t="t" r="r" b="b"/>
                <a:pathLst>
                  <a:path w="57767" h="50027" extrusionOk="0">
                    <a:moveTo>
                      <a:pt x="14439" y="0"/>
                    </a:moveTo>
                    <a:lnTo>
                      <a:pt x="0" y="25014"/>
                    </a:lnTo>
                    <a:lnTo>
                      <a:pt x="14439" y="50027"/>
                    </a:lnTo>
                    <a:lnTo>
                      <a:pt x="43329" y="50027"/>
                    </a:lnTo>
                    <a:lnTo>
                      <a:pt x="57767" y="25014"/>
                    </a:lnTo>
                    <a:lnTo>
                      <a:pt x="433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9"/>
              <p:cNvSpPr/>
              <p:nvPr/>
            </p:nvSpPr>
            <p:spPr>
              <a:xfrm>
                <a:off x="5359252" y="2806965"/>
                <a:ext cx="953461" cy="825696"/>
              </a:xfrm>
              <a:custGeom>
                <a:avLst/>
                <a:gdLst/>
                <a:ahLst/>
                <a:cxnLst/>
                <a:rect l="l" t="t" r="r" b="b"/>
                <a:pathLst>
                  <a:path w="57768" h="50027" extrusionOk="0">
                    <a:moveTo>
                      <a:pt x="14439" y="0"/>
                    </a:moveTo>
                    <a:lnTo>
                      <a:pt x="1" y="25013"/>
                    </a:lnTo>
                    <a:lnTo>
                      <a:pt x="14439" y="50027"/>
                    </a:lnTo>
                    <a:lnTo>
                      <a:pt x="43329" y="50027"/>
                    </a:lnTo>
                    <a:lnTo>
                      <a:pt x="57767" y="25013"/>
                    </a:lnTo>
                    <a:lnTo>
                      <a:pt x="433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9"/>
              <p:cNvSpPr/>
              <p:nvPr/>
            </p:nvSpPr>
            <p:spPr>
              <a:xfrm>
                <a:off x="1601478" y="2075425"/>
                <a:ext cx="953316" cy="825696"/>
              </a:xfrm>
              <a:custGeom>
                <a:avLst/>
                <a:gdLst/>
                <a:ahLst/>
                <a:cxnLst/>
                <a:rect l="l" t="t" r="r" b="b"/>
                <a:pathLst>
                  <a:path w="57768" h="50027" extrusionOk="0">
                    <a:moveTo>
                      <a:pt x="14439" y="0"/>
                    </a:moveTo>
                    <a:lnTo>
                      <a:pt x="1" y="25013"/>
                    </a:lnTo>
                    <a:lnTo>
                      <a:pt x="14439" y="50027"/>
                    </a:lnTo>
                    <a:lnTo>
                      <a:pt x="43329" y="50027"/>
                    </a:lnTo>
                    <a:lnTo>
                      <a:pt x="57768" y="25013"/>
                    </a:lnTo>
                    <a:lnTo>
                      <a:pt x="433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9"/>
              <p:cNvSpPr/>
              <p:nvPr/>
            </p:nvSpPr>
            <p:spPr>
              <a:xfrm>
                <a:off x="2857827" y="2807112"/>
                <a:ext cx="953370" cy="825320"/>
              </a:xfrm>
              <a:custGeom>
                <a:avLst/>
                <a:gdLst/>
                <a:ahLst/>
                <a:cxnLst/>
                <a:rect l="l" t="t" r="r" b="b"/>
                <a:pathLst>
                  <a:path w="57780" h="50027" extrusionOk="0">
                    <a:moveTo>
                      <a:pt x="14452" y="0"/>
                    </a:moveTo>
                    <a:lnTo>
                      <a:pt x="0" y="25013"/>
                    </a:lnTo>
                    <a:lnTo>
                      <a:pt x="14452" y="50027"/>
                    </a:lnTo>
                    <a:lnTo>
                      <a:pt x="43328" y="50027"/>
                    </a:lnTo>
                    <a:lnTo>
                      <a:pt x="57780" y="25013"/>
                    </a:lnTo>
                    <a:lnTo>
                      <a:pt x="433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0" name="Google Shape;420;p39"/>
              <p:cNvSpPr/>
              <p:nvPr/>
            </p:nvSpPr>
            <p:spPr>
              <a:xfrm>
                <a:off x="4097386" y="2075425"/>
                <a:ext cx="953444" cy="825696"/>
              </a:xfrm>
              <a:custGeom>
                <a:avLst/>
                <a:gdLst/>
                <a:ahLst/>
                <a:cxnLst/>
                <a:rect l="l" t="t" r="r" b="b"/>
                <a:pathLst>
                  <a:path w="57767" h="50027" extrusionOk="0">
                    <a:moveTo>
                      <a:pt x="14439" y="0"/>
                    </a:moveTo>
                    <a:lnTo>
                      <a:pt x="0" y="25013"/>
                    </a:lnTo>
                    <a:lnTo>
                      <a:pt x="14439" y="50027"/>
                    </a:lnTo>
                    <a:lnTo>
                      <a:pt x="43328" y="50027"/>
                    </a:lnTo>
                    <a:lnTo>
                      <a:pt x="57767" y="25013"/>
                    </a:lnTo>
                    <a:lnTo>
                      <a:pt x="433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9"/>
              <p:cNvSpPr/>
              <p:nvPr/>
            </p:nvSpPr>
            <p:spPr>
              <a:xfrm>
                <a:off x="1247650" y="2490334"/>
                <a:ext cx="6648477" cy="729445"/>
              </a:xfrm>
              <a:custGeom>
                <a:avLst/>
                <a:gdLst/>
                <a:ahLst/>
                <a:cxnLst/>
                <a:rect l="l" t="t" r="r" b="b"/>
                <a:pathLst>
                  <a:path w="285373" h="31310" fill="none" extrusionOk="0">
                    <a:moveTo>
                      <a:pt x="285373" y="3317"/>
                    </a:moveTo>
                    <a:lnTo>
                      <a:pt x="269256" y="31309"/>
                    </a:lnTo>
                    <a:lnTo>
                      <a:pt x="233095" y="31309"/>
                    </a:lnTo>
                    <a:lnTo>
                      <a:pt x="215067" y="352"/>
                    </a:lnTo>
                    <a:lnTo>
                      <a:pt x="179426" y="352"/>
                    </a:lnTo>
                    <a:lnTo>
                      <a:pt x="161606" y="31218"/>
                    </a:lnTo>
                    <a:lnTo>
                      <a:pt x="125718" y="31309"/>
                    </a:lnTo>
                    <a:lnTo>
                      <a:pt x="107651" y="0"/>
                    </a:lnTo>
                    <a:lnTo>
                      <a:pt x="71490" y="0"/>
                    </a:lnTo>
                    <a:lnTo>
                      <a:pt x="53669" y="31075"/>
                    </a:lnTo>
                    <a:lnTo>
                      <a:pt x="18042" y="31075"/>
                    </a:lnTo>
                    <a:lnTo>
                      <a:pt x="0" y="118"/>
                    </a:lnTo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rgbClr val="D9D9D9"/>
                </a:solidFill>
                <a:prstDash val="solid"/>
                <a:miter lim="1300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22" name="Google Shape;422;p39"/>
            <p:cNvCxnSpPr/>
            <p:nvPr/>
          </p:nvCxnSpPr>
          <p:spPr>
            <a:xfrm rot="10800000" flipH="1">
              <a:off x="7527825" y="2112925"/>
              <a:ext cx="508500" cy="8883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23" name="Google Shape;423;p39"/>
          <p:cNvSpPr txBox="1">
            <a:spLocks noGrp="1"/>
          </p:cNvSpPr>
          <p:nvPr>
            <p:ph type="ctrTitle"/>
          </p:nvPr>
        </p:nvSpPr>
        <p:spPr>
          <a:xfrm>
            <a:off x="-50484" y="2862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Принятые гипотезы</a:t>
            </a:r>
            <a:endParaRPr lang="en-US" sz="1800" dirty="0"/>
          </a:p>
        </p:txBody>
      </p:sp>
      <p:sp>
        <p:nvSpPr>
          <p:cNvPr id="425" name="Google Shape;425;p39"/>
          <p:cNvSpPr txBox="1"/>
          <p:nvPr/>
        </p:nvSpPr>
        <p:spPr>
          <a:xfrm>
            <a:off x="1374388" y="1259875"/>
            <a:ext cx="13947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В начальный момент времени грузовик ожидает разгрузку</a:t>
            </a:r>
            <a:endParaRPr lang="en-US" sz="9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426" name="Google Shape;426;p39"/>
          <p:cNvSpPr txBox="1"/>
          <p:nvPr/>
        </p:nvSpPr>
        <p:spPr>
          <a:xfrm>
            <a:off x="2719313" y="3430540"/>
            <a:ext cx="12330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Работоспособность операторов постоянна и не зависит от количества продукции;</a:t>
            </a:r>
            <a:endParaRPr lang="en-US" sz="9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427" name="Google Shape;427;p39"/>
          <p:cNvSpPr txBox="1"/>
          <p:nvPr/>
        </p:nvSpPr>
        <p:spPr>
          <a:xfrm>
            <a:off x="3972041" y="1173219"/>
            <a:ext cx="12330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Потенциальная возможность масштабирования помещения</a:t>
            </a:r>
            <a:endParaRPr lang="en-US" sz="9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428" name="Google Shape;428;p39"/>
          <p:cNvSpPr txBox="1"/>
          <p:nvPr/>
        </p:nvSpPr>
        <p:spPr>
          <a:xfrm>
            <a:off x="5231110" y="3430540"/>
            <a:ext cx="12330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Имеются неограниченные ресурсы для найма новых работников;</a:t>
            </a:r>
            <a:endParaRPr lang="en-US" sz="9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429" name="Google Shape;429;p39"/>
          <p:cNvSpPr txBox="1"/>
          <p:nvPr/>
        </p:nvSpPr>
        <p:spPr>
          <a:xfrm>
            <a:off x="6482797" y="1063503"/>
            <a:ext cx="12330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Пренебрегаем сбоями в работе операторов и транспортных средств.</a:t>
            </a:r>
            <a:endParaRPr lang="en-US" sz="9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cxnSp>
        <p:nvCxnSpPr>
          <p:cNvPr id="430" name="Google Shape;430;p39"/>
          <p:cNvCxnSpPr/>
          <p:nvPr/>
        </p:nvCxnSpPr>
        <p:spPr>
          <a:xfrm rot="10800000">
            <a:off x="-51750" y="74025"/>
            <a:ext cx="1328100" cy="22596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1" name="Google Shape;431;p39"/>
          <p:cNvCxnSpPr/>
          <p:nvPr/>
        </p:nvCxnSpPr>
        <p:spPr>
          <a:xfrm rot="10800000">
            <a:off x="7525875" y="3012050"/>
            <a:ext cx="1266900" cy="2162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2" name="Google Shape;432;p39"/>
          <p:cNvSpPr txBox="1"/>
          <p:nvPr/>
        </p:nvSpPr>
        <p:spPr>
          <a:xfrm>
            <a:off x="1604339" y="2069393"/>
            <a:ext cx="93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1</a:t>
            </a:r>
            <a:endParaRPr sz="1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4" name="Google Shape;434;p39"/>
          <p:cNvSpPr txBox="1"/>
          <p:nvPr/>
        </p:nvSpPr>
        <p:spPr>
          <a:xfrm>
            <a:off x="4100773" y="2069393"/>
            <a:ext cx="93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4</a:t>
            </a:r>
            <a:endParaRPr sz="1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6" name="Google Shape;436;p39"/>
          <p:cNvSpPr txBox="1"/>
          <p:nvPr/>
        </p:nvSpPr>
        <p:spPr>
          <a:xfrm>
            <a:off x="6635864" y="2069393"/>
            <a:ext cx="93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8</a:t>
            </a:r>
            <a:endParaRPr sz="1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8" name="Google Shape;438;p39"/>
          <p:cNvSpPr txBox="1"/>
          <p:nvPr/>
        </p:nvSpPr>
        <p:spPr>
          <a:xfrm>
            <a:off x="5377939" y="2795547"/>
            <a:ext cx="93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7</a:t>
            </a:r>
            <a:endParaRPr sz="1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0" name="Google Shape;440;p39"/>
          <p:cNvSpPr txBox="1"/>
          <p:nvPr/>
        </p:nvSpPr>
        <p:spPr>
          <a:xfrm>
            <a:off x="2862779" y="2795547"/>
            <a:ext cx="93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3</a:t>
            </a:r>
            <a:endParaRPr sz="1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1" name="Google Shape;417;p39">
            <a:extLst>
              <a:ext uri="{FF2B5EF4-FFF2-40B4-BE49-F238E27FC236}">
                <a16:creationId xmlns:a16="http://schemas.microsoft.com/office/drawing/2014/main" id="{A23F0C3C-EF7F-4125-BDE2-30A5E3E28C4B}"/>
              </a:ext>
            </a:extLst>
          </p:cNvPr>
          <p:cNvSpPr/>
          <p:nvPr/>
        </p:nvSpPr>
        <p:spPr>
          <a:xfrm>
            <a:off x="5359252" y="1252070"/>
            <a:ext cx="953461" cy="825696"/>
          </a:xfrm>
          <a:custGeom>
            <a:avLst/>
            <a:gdLst/>
            <a:ahLst/>
            <a:cxnLst/>
            <a:rect l="l" t="t" r="r" b="b"/>
            <a:pathLst>
              <a:path w="57768" h="50027" extrusionOk="0">
                <a:moveTo>
                  <a:pt x="14439" y="0"/>
                </a:moveTo>
                <a:lnTo>
                  <a:pt x="1" y="25013"/>
                </a:lnTo>
                <a:lnTo>
                  <a:pt x="14439" y="50027"/>
                </a:lnTo>
                <a:lnTo>
                  <a:pt x="43329" y="50027"/>
                </a:lnTo>
                <a:lnTo>
                  <a:pt x="57767" y="25013"/>
                </a:lnTo>
                <a:lnTo>
                  <a:pt x="4332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19;p39">
            <a:extLst>
              <a:ext uri="{FF2B5EF4-FFF2-40B4-BE49-F238E27FC236}">
                <a16:creationId xmlns:a16="http://schemas.microsoft.com/office/drawing/2014/main" id="{42C1D974-599E-407F-A272-D8045479A454}"/>
              </a:ext>
            </a:extLst>
          </p:cNvPr>
          <p:cNvSpPr/>
          <p:nvPr/>
        </p:nvSpPr>
        <p:spPr>
          <a:xfrm>
            <a:off x="2857827" y="1252217"/>
            <a:ext cx="953370" cy="825320"/>
          </a:xfrm>
          <a:custGeom>
            <a:avLst/>
            <a:gdLst/>
            <a:ahLst/>
            <a:cxnLst/>
            <a:rect l="l" t="t" r="r" b="b"/>
            <a:pathLst>
              <a:path w="57780" h="50027" extrusionOk="0">
                <a:moveTo>
                  <a:pt x="14452" y="0"/>
                </a:moveTo>
                <a:lnTo>
                  <a:pt x="0" y="25013"/>
                </a:lnTo>
                <a:lnTo>
                  <a:pt x="14452" y="50027"/>
                </a:lnTo>
                <a:lnTo>
                  <a:pt x="43328" y="50027"/>
                </a:lnTo>
                <a:lnTo>
                  <a:pt x="57780" y="25013"/>
                </a:lnTo>
                <a:lnTo>
                  <a:pt x="4332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</a:endParaRPr>
          </a:p>
        </p:txBody>
      </p:sp>
      <p:sp>
        <p:nvSpPr>
          <p:cNvPr id="43" name="Google Shape;420;p39">
            <a:extLst>
              <a:ext uri="{FF2B5EF4-FFF2-40B4-BE49-F238E27FC236}">
                <a16:creationId xmlns:a16="http://schemas.microsoft.com/office/drawing/2014/main" id="{F39F53FC-DA35-423D-B393-82883D97673F}"/>
              </a:ext>
            </a:extLst>
          </p:cNvPr>
          <p:cNvSpPr/>
          <p:nvPr/>
        </p:nvSpPr>
        <p:spPr>
          <a:xfrm>
            <a:off x="4115749" y="3160647"/>
            <a:ext cx="953444" cy="825696"/>
          </a:xfrm>
          <a:custGeom>
            <a:avLst/>
            <a:gdLst/>
            <a:ahLst/>
            <a:cxnLst/>
            <a:rect l="l" t="t" r="r" b="b"/>
            <a:pathLst>
              <a:path w="57767" h="50027" extrusionOk="0">
                <a:moveTo>
                  <a:pt x="14439" y="0"/>
                </a:moveTo>
                <a:lnTo>
                  <a:pt x="0" y="25013"/>
                </a:lnTo>
                <a:lnTo>
                  <a:pt x="14439" y="50027"/>
                </a:lnTo>
                <a:lnTo>
                  <a:pt x="43328" y="50027"/>
                </a:lnTo>
                <a:lnTo>
                  <a:pt x="57767" y="25013"/>
                </a:lnTo>
                <a:lnTo>
                  <a:pt x="4332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32;p39">
            <a:extLst>
              <a:ext uri="{FF2B5EF4-FFF2-40B4-BE49-F238E27FC236}">
                <a16:creationId xmlns:a16="http://schemas.microsoft.com/office/drawing/2014/main" id="{81B0DED3-3C78-424D-B93B-76676EB4D516}"/>
              </a:ext>
            </a:extLst>
          </p:cNvPr>
          <p:cNvSpPr txBox="1"/>
          <p:nvPr/>
        </p:nvSpPr>
        <p:spPr>
          <a:xfrm>
            <a:off x="2862779" y="1482327"/>
            <a:ext cx="93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2</a:t>
            </a:r>
            <a:endParaRPr sz="1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5" name="Google Shape;432;p39">
            <a:extLst>
              <a:ext uri="{FF2B5EF4-FFF2-40B4-BE49-F238E27FC236}">
                <a16:creationId xmlns:a16="http://schemas.microsoft.com/office/drawing/2014/main" id="{2B55B25F-20ED-40FE-B4DC-775F217EAD2B}"/>
              </a:ext>
            </a:extLst>
          </p:cNvPr>
          <p:cNvSpPr txBox="1"/>
          <p:nvPr/>
        </p:nvSpPr>
        <p:spPr>
          <a:xfrm>
            <a:off x="5377939" y="1484056"/>
            <a:ext cx="93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6</a:t>
            </a:r>
            <a:endParaRPr sz="1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" name="Google Shape;432;p39">
            <a:extLst>
              <a:ext uri="{FF2B5EF4-FFF2-40B4-BE49-F238E27FC236}">
                <a16:creationId xmlns:a16="http://schemas.microsoft.com/office/drawing/2014/main" id="{7D365F46-B18F-42E2-AAE0-41029D5F5423}"/>
              </a:ext>
            </a:extLst>
          </p:cNvPr>
          <p:cNvSpPr txBox="1"/>
          <p:nvPr/>
        </p:nvSpPr>
        <p:spPr>
          <a:xfrm>
            <a:off x="4119619" y="3390945"/>
            <a:ext cx="93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5</a:t>
            </a:r>
            <a:endParaRPr sz="1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" name="Google Shape;427;p39">
            <a:extLst>
              <a:ext uri="{FF2B5EF4-FFF2-40B4-BE49-F238E27FC236}">
                <a16:creationId xmlns:a16="http://schemas.microsoft.com/office/drawing/2014/main" id="{22F7A84E-8E52-4167-ABB8-9A040BBD1692}"/>
              </a:ext>
            </a:extLst>
          </p:cNvPr>
          <p:cNvSpPr txBox="1"/>
          <p:nvPr/>
        </p:nvSpPr>
        <p:spPr>
          <a:xfrm>
            <a:off x="2719313" y="586153"/>
            <a:ext cx="12330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Пропускная способность склада не зависит от внешних факторов;</a:t>
            </a:r>
            <a:endParaRPr lang="en-US" sz="9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49" name="Google Shape;427;p39">
            <a:extLst>
              <a:ext uri="{FF2B5EF4-FFF2-40B4-BE49-F238E27FC236}">
                <a16:creationId xmlns:a16="http://schemas.microsoft.com/office/drawing/2014/main" id="{46EF8188-4432-4678-B5F8-53EA8C835F4D}"/>
              </a:ext>
            </a:extLst>
          </p:cNvPr>
          <p:cNvSpPr txBox="1"/>
          <p:nvPr/>
        </p:nvSpPr>
        <p:spPr>
          <a:xfrm>
            <a:off x="3972041" y="3972242"/>
            <a:ext cx="12330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Потенциальная возможность увеличения парковочных мест;</a:t>
            </a:r>
            <a:endParaRPr lang="en-US" sz="9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50" name="Google Shape;427;p39">
            <a:extLst>
              <a:ext uri="{FF2B5EF4-FFF2-40B4-BE49-F238E27FC236}">
                <a16:creationId xmlns:a16="http://schemas.microsoft.com/office/drawing/2014/main" id="{73E56FB7-1FE4-4313-9E6B-DA0219B557C2}"/>
              </a:ext>
            </a:extLst>
          </p:cNvPr>
          <p:cNvSpPr txBox="1"/>
          <p:nvPr/>
        </p:nvSpPr>
        <p:spPr>
          <a:xfrm>
            <a:off x="5231110" y="446891"/>
            <a:ext cx="1233000" cy="848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Учитывается время ожидания в очереди каждого транспортного средства;</a:t>
            </a:r>
            <a:endParaRPr lang="en-US" sz="9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Marketing Newsletter">
  <a:themeElements>
    <a:clrScheme name="Simple Light">
      <a:dk1>
        <a:srgbClr val="191919"/>
      </a:dk1>
      <a:lt1>
        <a:srgbClr val="F3F3F3"/>
      </a:lt1>
      <a:dk2>
        <a:srgbClr val="D9D9D9"/>
      </a:dk2>
      <a:lt2>
        <a:srgbClr val="434343"/>
      </a:lt2>
      <a:accent1>
        <a:srgbClr val="097A80"/>
      </a:accent1>
      <a:accent2>
        <a:srgbClr val="B3B896"/>
      </a:accent2>
      <a:accent3>
        <a:srgbClr val="F1C34E"/>
      </a:accent3>
      <a:accent4>
        <a:srgbClr val="E06666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932</Words>
  <Application>Microsoft Office PowerPoint</Application>
  <PresentationFormat>Экран (16:9)</PresentationFormat>
  <Paragraphs>143</Paragraphs>
  <Slides>19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8" baseType="lpstr">
      <vt:lpstr>Assistant ExtraLight</vt:lpstr>
      <vt:lpstr>Nunito Sans ExtraBold</vt:lpstr>
      <vt:lpstr>Calibri</vt:lpstr>
      <vt:lpstr>Nunito Sans</vt:lpstr>
      <vt:lpstr>Fira Sans Extra Condensed Medium</vt:lpstr>
      <vt:lpstr>Pontano Sans</vt:lpstr>
      <vt:lpstr>Times New Roman</vt:lpstr>
      <vt:lpstr>Arial</vt:lpstr>
      <vt:lpstr>Marketing Newsletter</vt:lpstr>
      <vt:lpstr>КУРСОВАЯ РАБОТА​ по дисциплине «Имитационное моделирование»​ на тему:​</vt:lpstr>
      <vt:lpstr>Актуальность</vt:lpstr>
      <vt:lpstr>ЦЕЛЬ!</vt:lpstr>
      <vt:lpstr>ПОСТАНОВКА ЗАДАЧИ​ </vt:lpstr>
      <vt:lpstr>Для достижения поставленной цели необходимо решить следующие задачи:</vt:lpstr>
      <vt:lpstr>Исходные данные</vt:lpstr>
      <vt:lpstr>Входные переменные</vt:lpstr>
      <vt:lpstr>Выходные переменные</vt:lpstr>
      <vt:lpstr>Принятые гипотезы</vt:lpstr>
      <vt:lpstr>Структура модели</vt:lpstr>
      <vt:lpstr>Презентация PowerPoint</vt:lpstr>
      <vt:lpstr>ПРОВЕДЕНИЕ ЭКСПЕРИМЕНТА​</vt:lpstr>
      <vt:lpstr>Результаты эксперимента</vt:lpstr>
      <vt:lpstr>Результаты эксперимента</vt:lpstr>
      <vt:lpstr>Результаты эксперимента</vt:lpstr>
      <vt:lpstr>Результаты эксперимента</vt:lpstr>
      <vt:lpstr>Заключение</vt:lpstr>
      <vt:lpstr>Литература</vt:lpstr>
      <vt:lpstr>Спасибо за 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РАБОТА​ по дисциплине «Имитационное моделирование»​ на тему:​</dc:title>
  <cp:lastModifiedBy>Петкин Даниил Васильевич</cp:lastModifiedBy>
  <cp:revision>13</cp:revision>
  <dcterms:modified xsi:type="dcterms:W3CDTF">2022-11-02T10:09:21Z</dcterms:modified>
</cp:coreProperties>
</file>